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3" r:id="rId7"/>
    <p:sldId id="302" r:id="rId8"/>
    <p:sldId id="305" r:id="rId9"/>
    <p:sldId id="306" r:id="rId10"/>
    <p:sldId id="307" r:id="rId11"/>
    <p:sldId id="308" r:id="rId12"/>
    <p:sldId id="309" r:id="rId13"/>
    <p:sldId id="310" r:id="rId14"/>
    <p:sldId id="311" r:id="rId15"/>
    <p:sldId id="312" r:id="rId16"/>
    <p:sldId id="314" r:id="rId17"/>
    <p:sldId id="315" r:id="rId18"/>
    <p:sldId id="316" r:id="rId19"/>
    <p:sldId id="320" r:id="rId20"/>
    <p:sldId id="317" r:id="rId21"/>
    <p:sldId id="318" r:id="rId22"/>
    <p:sldId id="321" r:id="rId23"/>
    <p:sldId id="322" r:id="rId24"/>
    <p:sldId id="313" r:id="rId25"/>
    <p:sldId id="323" r:id="rId26"/>
    <p:sldId id="324" r:id="rId27"/>
    <p:sldId id="325" r:id="rId28"/>
    <p:sldId id="327" r:id="rId29"/>
    <p:sldId id="326" r:id="rId30"/>
    <p:sldId id="331" r:id="rId31"/>
    <p:sldId id="329" r:id="rId32"/>
    <p:sldId id="330" r:id="rId33"/>
    <p:sldId id="328" r:id="rId34"/>
    <p:sldId id="332" r:id="rId35"/>
    <p:sldId id="333" r:id="rId36"/>
    <p:sldId id="300" r:id="rId37"/>
    <p:sldId id="335" r:id="rId38"/>
    <p:sldId id="337" r:id="rId39"/>
    <p:sldId id="336" r:id="rId40"/>
    <p:sldId id="33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2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75" d="100"/>
          <a:sy n="75" d="100"/>
        </p:scale>
        <p:origin x="312"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8/25/2021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Healthcare Data Challenge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Kevin goh</a:t>
            </a:r>
          </a:p>
          <a:p>
            <a:pPr>
              <a:lnSpc>
                <a:spcPct val="100000"/>
              </a:lnSpc>
            </a:pPr>
            <a:r>
              <a:rPr lang="en-US" sz="1600" dirty="0"/>
              <a:t>August 2021</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2 – Univariate Analysis [Numerical Variables])</a:t>
            </a:r>
            <a:endParaRPr lang="en-SG" dirty="0"/>
          </a:p>
        </p:txBody>
      </p:sp>
      <p:sp>
        <p:nvSpPr>
          <p:cNvPr id="12" name="Rectangle 11">
            <a:extLst>
              <a:ext uri="{FF2B5EF4-FFF2-40B4-BE49-F238E27FC236}">
                <a16:creationId xmlns:a16="http://schemas.microsoft.com/office/drawing/2014/main" id="{BEC96952-65E3-4A17-9BE9-56239FC2F1A7}"/>
              </a:ext>
            </a:extLst>
          </p:cNvPr>
          <p:cNvSpPr/>
          <p:nvPr/>
        </p:nvSpPr>
        <p:spPr>
          <a:xfrm>
            <a:off x="1482437" y="5373255"/>
            <a:ext cx="9227127" cy="67689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Amount is right-skewed. After log transformation, the skew is reduced.</a:t>
            </a:r>
            <a:endParaRPr lang="en-SG" sz="2000" dirty="0">
              <a:solidFill>
                <a:schemeClr val="tx1"/>
              </a:solidFill>
            </a:endParaRPr>
          </a:p>
        </p:txBody>
      </p:sp>
      <p:graphicFrame>
        <p:nvGraphicFramePr>
          <p:cNvPr id="13" name="Table 13">
            <a:extLst>
              <a:ext uri="{FF2B5EF4-FFF2-40B4-BE49-F238E27FC236}">
                <a16:creationId xmlns:a16="http://schemas.microsoft.com/office/drawing/2014/main" id="{903B4275-2161-4406-8639-D3F35C562CC5}"/>
              </a:ext>
            </a:extLst>
          </p:cNvPr>
          <p:cNvGraphicFramePr>
            <a:graphicFrameLocks noGrp="1"/>
          </p:cNvGraphicFramePr>
          <p:nvPr>
            <p:extLst>
              <p:ext uri="{D42A27DB-BD31-4B8C-83A1-F6EECF244321}">
                <p14:modId xmlns:p14="http://schemas.microsoft.com/office/powerpoint/2010/main" val="1735722484"/>
              </p:ext>
            </p:extLst>
          </p:nvPr>
        </p:nvGraphicFramePr>
        <p:xfrm>
          <a:off x="1268605" y="4826000"/>
          <a:ext cx="9654790" cy="370840"/>
        </p:xfrm>
        <a:graphic>
          <a:graphicData uri="http://schemas.openxmlformats.org/drawingml/2006/table">
            <a:tbl>
              <a:tblPr firstRow="1" bandRow="1">
                <a:tableStyleId>{5C22544A-7EE6-4342-B048-85BDC9FD1C3A}</a:tableStyleId>
              </a:tblPr>
              <a:tblGrid>
                <a:gridCol w="4842256">
                  <a:extLst>
                    <a:ext uri="{9D8B030D-6E8A-4147-A177-3AD203B41FA5}">
                      <a16:colId xmlns:a16="http://schemas.microsoft.com/office/drawing/2014/main" val="4201308665"/>
                    </a:ext>
                  </a:extLst>
                </a:gridCol>
                <a:gridCol w="4812534">
                  <a:extLst>
                    <a:ext uri="{9D8B030D-6E8A-4147-A177-3AD203B41FA5}">
                      <a16:colId xmlns:a16="http://schemas.microsoft.com/office/drawing/2014/main" val="3598078035"/>
                    </a:ext>
                  </a:extLst>
                </a:gridCol>
              </a:tblGrid>
              <a:tr h="370840">
                <a:tc>
                  <a:txBody>
                    <a:bodyPr/>
                    <a:lstStyle/>
                    <a:p>
                      <a:pPr algn="ctr"/>
                      <a:r>
                        <a:rPr lang="en-US" dirty="0">
                          <a:solidFill>
                            <a:schemeClr val="tx1">
                              <a:lumMod val="75000"/>
                              <a:lumOff val="25000"/>
                            </a:schemeClr>
                          </a:solidFill>
                        </a:rPr>
                        <a:t>amount</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solidFill>
                            <a:schemeClr val="tx1">
                              <a:lumMod val="75000"/>
                              <a:lumOff val="25000"/>
                            </a:schemeClr>
                          </a:solidFill>
                        </a:rPr>
                        <a:t>log_amount</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grpSp>
        <p:nvGrpSpPr>
          <p:cNvPr id="10" name="Group 9">
            <a:extLst>
              <a:ext uri="{FF2B5EF4-FFF2-40B4-BE49-F238E27FC236}">
                <a16:creationId xmlns:a16="http://schemas.microsoft.com/office/drawing/2014/main" id="{215FCF63-CA04-455E-97E1-CCF018AD834B}"/>
              </a:ext>
            </a:extLst>
          </p:cNvPr>
          <p:cNvGrpSpPr/>
          <p:nvPr/>
        </p:nvGrpSpPr>
        <p:grpSpPr>
          <a:xfrm>
            <a:off x="1343410" y="1989975"/>
            <a:ext cx="9505180" cy="2913447"/>
            <a:chOff x="1204384" y="1989975"/>
            <a:chExt cx="9505180" cy="2913447"/>
          </a:xfrm>
        </p:grpSpPr>
        <p:pic>
          <p:nvPicPr>
            <p:cNvPr id="5" name="Picture 4" descr="Chart, histogram&#10;&#10;Description automatically generated">
              <a:extLst>
                <a:ext uri="{FF2B5EF4-FFF2-40B4-BE49-F238E27FC236}">
                  <a16:creationId xmlns:a16="http://schemas.microsoft.com/office/drawing/2014/main" id="{2B729155-0C90-416C-A0A2-432F137E3429}"/>
                </a:ext>
              </a:extLst>
            </p:cNvPr>
            <p:cNvPicPr>
              <a:picLocks noChangeAspect="1"/>
            </p:cNvPicPr>
            <p:nvPr/>
          </p:nvPicPr>
          <p:blipFill>
            <a:blip r:embed="rId2"/>
            <a:stretch>
              <a:fillRect/>
            </a:stretch>
          </p:blipFill>
          <p:spPr>
            <a:xfrm>
              <a:off x="1204384" y="1989975"/>
              <a:ext cx="4409016" cy="2913447"/>
            </a:xfrm>
            <a:prstGeom prst="rect">
              <a:avLst/>
            </a:prstGeom>
          </p:spPr>
        </p:pic>
        <p:pic>
          <p:nvPicPr>
            <p:cNvPr id="9" name="Picture 8" descr="Chart, histogram&#10;&#10;Description automatically generated">
              <a:extLst>
                <a:ext uri="{FF2B5EF4-FFF2-40B4-BE49-F238E27FC236}">
                  <a16:creationId xmlns:a16="http://schemas.microsoft.com/office/drawing/2014/main" id="{75615B5C-5103-42D8-B116-48DEA2FEB6A1}"/>
                </a:ext>
              </a:extLst>
            </p:cNvPr>
            <p:cNvPicPr>
              <a:picLocks noChangeAspect="1"/>
            </p:cNvPicPr>
            <p:nvPr/>
          </p:nvPicPr>
          <p:blipFill>
            <a:blip r:embed="rId3"/>
            <a:stretch>
              <a:fillRect/>
            </a:stretch>
          </p:blipFill>
          <p:spPr>
            <a:xfrm>
              <a:off x="6347114" y="1989975"/>
              <a:ext cx="4362450" cy="2819400"/>
            </a:xfrm>
            <a:prstGeom prst="rect">
              <a:avLst/>
            </a:prstGeom>
          </p:spPr>
        </p:pic>
      </p:grpSp>
    </p:spTree>
    <p:extLst>
      <p:ext uri="{BB962C8B-B14F-4D97-AF65-F5344CB8AC3E}">
        <p14:creationId xmlns:p14="http://schemas.microsoft.com/office/powerpoint/2010/main" val="896134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2 – Univariate Analysis [Numerical Variables])</a:t>
            </a:r>
            <a:endParaRPr lang="en-SG" dirty="0"/>
          </a:p>
        </p:txBody>
      </p:sp>
      <p:sp>
        <p:nvSpPr>
          <p:cNvPr id="12" name="Rectangle 11">
            <a:extLst>
              <a:ext uri="{FF2B5EF4-FFF2-40B4-BE49-F238E27FC236}">
                <a16:creationId xmlns:a16="http://schemas.microsoft.com/office/drawing/2014/main" id="{BEC96952-65E3-4A17-9BE9-56239FC2F1A7}"/>
              </a:ext>
            </a:extLst>
          </p:cNvPr>
          <p:cNvSpPr/>
          <p:nvPr/>
        </p:nvSpPr>
        <p:spPr>
          <a:xfrm>
            <a:off x="1482437" y="5373255"/>
            <a:ext cx="9227127" cy="67689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Amount is right-skewed. After log transformation, the skew is reduced.</a:t>
            </a:r>
            <a:endParaRPr lang="en-SG" sz="2000" dirty="0">
              <a:solidFill>
                <a:schemeClr val="tx1"/>
              </a:solidFill>
            </a:endParaRPr>
          </a:p>
        </p:txBody>
      </p:sp>
      <p:graphicFrame>
        <p:nvGraphicFramePr>
          <p:cNvPr id="13" name="Table 13">
            <a:extLst>
              <a:ext uri="{FF2B5EF4-FFF2-40B4-BE49-F238E27FC236}">
                <a16:creationId xmlns:a16="http://schemas.microsoft.com/office/drawing/2014/main" id="{903B4275-2161-4406-8639-D3F35C562CC5}"/>
              </a:ext>
            </a:extLst>
          </p:cNvPr>
          <p:cNvGraphicFramePr>
            <a:graphicFrameLocks noGrp="1"/>
          </p:cNvGraphicFramePr>
          <p:nvPr/>
        </p:nvGraphicFramePr>
        <p:xfrm>
          <a:off x="1268605" y="4826000"/>
          <a:ext cx="9654790" cy="370840"/>
        </p:xfrm>
        <a:graphic>
          <a:graphicData uri="http://schemas.openxmlformats.org/drawingml/2006/table">
            <a:tbl>
              <a:tblPr firstRow="1" bandRow="1">
                <a:tableStyleId>{5C22544A-7EE6-4342-B048-85BDC9FD1C3A}</a:tableStyleId>
              </a:tblPr>
              <a:tblGrid>
                <a:gridCol w="4842256">
                  <a:extLst>
                    <a:ext uri="{9D8B030D-6E8A-4147-A177-3AD203B41FA5}">
                      <a16:colId xmlns:a16="http://schemas.microsoft.com/office/drawing/2014/main" val="4201308665"/>
                    </a:ext>
                  </a:extLst>
                </a:gridCol>
                <a:gridCol w="4812534">
                  <a:extLst>
                    <a:ext uri="{9D8B030D-6E8A-4147-A177-3AD203B41FA5}">
                      <a16:colId xmlns:a16="http://schemas.microsoft.com/office/drawing/2014/main" val="3598078035"/>
                    </a:ext>
                  </a:extLst>
                </a:gridCol>
              </a:tblGrid>
              <a:tr h="370840">
                <a:tc>
                  <a:txBody>
                    <a:bodyPr/>
                    <a:lstStyle/>
                    <a:p>
                      <a:pPr algn="ctr"/>
                      <a:r>
                        <a:rPr lang="en-US" dirty="0">
                          <a:solidFill>
                            <a:schemeClr val="tx1">
                              <a:lumMod val="75000"/>
                              <a:lumOff val="25000"/>
                            </a:schemeClr>
                          </a:solidFill>
                        </a:rPr>
                        <a:t>amount</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solidFill>
                            <a:schemeClr val="tx1">
                              <a:lumMod val="75000"/>
                              <a:lumOff val="25000"/>
                            </a:schemeClr>
                          </a:solidFill>
                        </a:rPr>
                        <a:t>log_amount</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grpSp>
        <p:nvGrpSpPr>
          <p:cNvPr id="10" name="Group 9">
            <a:extLst>
              <a:ext uri="{FF2B5EF4-FFF2-40B4-BE49-F238E27FC236}">
                <a16:creationId xmlns:a16="http://schemas.microsoft.com/office/drawing/2014/main" id="{215FCF63-CA04-455E-97E1-CCF018AD834B}"/>
              </a:ext>
            </a:extLst>
          </p:cNvPr>
          <p:cNvGrpSpPr/>
          <p:nvPr/>
        </p:nvGrpSpPr>
        <p:grpSpPr>
          <a:xfrm>
            <a:off x="1343410" y="1989975"/>
            <a:ext cx="9505180" cy="2913447"/>
            <a:chOff x="1204384" y="1989975"/>
            <a:chExt cx="9505180" cy="2913447"/>
          </a:xfrm>
        </p:grpSpPr>
        <p:pic>
          <p:nvPicPr>
            <p:cNvPr id="5" name="Picture 4" descr="Chart, histogram&#10;&#10;Description automatically generated">
              <a:extLst>
                <a:ext uri="{FF2B5EF4-FFF2-40B4-BE49-F238E27FC236}">
                  <a16:creationId xmlns:a16="http://schemas.microsoft.com/office/drawing/2014/main" id="{2B729155-0C90-416C-A0A2-432F137E3429}"/>
                </a:ext>
              </a:extLst>
            </p:cNvPr>
            <p:cNvPicPr>
              <a:picLocks noChangeAspect="1"/>
            </p:cNvPicPr>
            <p:nvPr/>
          </p:nvPicPr>
          <p:blipFill>
            <a:blip r:embed="rId2"/>
            <a:stretch>
              <a:fillRect/>
            </a:stretch>
          </p:blipFill>
          <p:spPr>
            <a:xfrm>
              <a:off x="1204384" y="1989975"/>
              <a:ext cx="4409016" cy="2913447"/>
            </a:xfrm>
            <a:prstGeom prst="rect">
              <a:avLst/>
            </a:prstGeom>
          </p:spPr>
        </p:pic>
        <p:pic>
          <p:nvPicPr>
            <p:cNvPr id="9" name="Picture 8" descr="Chart, histogram&#10;&#10;Description automatically generated">
              <a:extLst>
                <a:ext uri="{FF2B5EF4-FFF2-40B4-BE49-F238E27FC236}">
                  <a16:creationId xmlns:a16="http://schemas.microsoft.com/office/drawing/2014/main" id="{75615B5C-5103-42D8-B116-48DEA2FEB6A1}"/>
                </a:ext>
              </a:extLst>
            </p:cNvPr>
            <p:cNvPicPr>
              <a:picLocks noChangeAspect="1"/>
            </p:cNvPicPr>
            <p:nvPr/>
          </p:nvPicPr>
          <p:blipFill>
            <a:blip r:embed="rId3"/>
            <a:stretch>
              <a:fillRect/>
            </a:stretch>
          </p:blipFill>
          <p:spPr>
            <a:xfrm>
              <a:off x="6347114" y="1989975"/>
              <a:ext cx="4362450" cy="2819400"/>
            </a:xfrm>
            <a:prstGeom prst="rect">
              <a:avLst/>
            </a:prstGeom>
          </p:spPr>
        </p:pic>
      </p:grpSp>
    </p:spTree>
    <p:extLst>
      <p:ext uri="{BB962C8B-B14F-4D97-AF65-F5344CB8AC3E}">
        <p14:creationId xmlns:p14="http://schemas.microsoft.com/office/powerpoint/2010/main" val="332648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2 – Univariate Analysis [Numerical Variables])</a:t>
            </a:r>
            <a:endParaRPr lang="en-SG" dirty="0"/>
          </a:p>
        </p:txBody>
      </p:sp>
      <p:sp>
        <p:nvSpPr>
          <p:cNvPr id="12" name="Rectangle 11">
            <a:extLst>
              <a:ext uri="{FF2B5EF4-FFF2-40B4-BE49-F238E27FC236}">
                <a16:creationId xmlns:a16="http://schemas.microsoft.com/office/drawing/2014/main" id="{BEC96952-65E3-4A17-9BE9-56239FC2F1A7}"/>
              </a:ext>
            </a:extLst>
          </p:cNvPr>
          <p:cNvSpPr/>
          <p:nvPr/>
        </p:nvSpPr>
        <p:spPr>
          <a:xfrm>
            <a:off x="1482437" y="5373255"/>
            <a:ext cx="9227127" cy="67689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err="1">
                <a:solidFill>
                  <a:schemeClr val="tx1"/>
                </a:solidFill>
              </a:rPr>
              <a:t>days_admitted</a:t>
            </a:r>
            <a:r>
              <a:rPr lang="en-US" sz="2000" dirty="0">
                <a:solidFill>
                  <a:schemeClr val="tx1"/>
                </a:solidFill>
              </a:rPr>
              <a:t> is normally distributed while age is not. </a:t>
            </a:r>
            <a:endParaRPr lang="en-SG" sz="2000" dirty="0">
              <a:solidFill>
                <a:schemeClr val="tx1"/>
              </a:solidFill>
            </a:endParaRPr>
          </a:p>
        </p:txBody>
      </p:sp>
      <p:graphicFrame>
        <p:nvGraphicFramePr>
          <p:cNvPr id="13" name="Table 13">
            <a:extLst>
              <a:ext uri="{FF2B5EF4-FFF2-40B4-BE49-F238E27FC236}">
                <a16:creationId xmlns:a16="http://schemas.microsoft.com/office/drawing/2014/main" id="{903B4275-2161-4406-8639-D3F35C562CC5}"/>
              </a:ext>
            </a:extLst>
          </p:cNvPr>
          <p:cNvGraphicFramePr>
            <a:graphicFrameLocks noGrp="1"/>
          </p:cNvGraphicFramePr>
          <p:nvPr>
            <p:extLst>
              <p:ext uri="{D42A27DB-BD31-4B8C-83A1-F6EECF244321}">
                <p14:modId xmlns:p14="http://schemas.microsoft.com/office/powerpoint/2010/main" val="1196452947"/>
              </p:ext>
            </p:extLst>
          </p:nvPr>
        </p:nvGraphicFramePr>
        <p:xfrm>
          <a:off x="1268605" y="4826000"/>
          <a:ext cx="9654790" cy="370840"/>
        </p:xfrm>
        <a:graphic>
          <a:graphicData uri="http://schemas.openxmlformats.org/drawingml/2006/table">
            <a:tbl>
              <a:tblPr firstRow="1" bandRow="1">
                <a:tableStyleId>{5C22544A-7EE6-4342-B048-85BDC9FD1C3A}</a:tableStyleId>
              </a:tblPr>
              <a:tblGrid>
                <a:gridCol w="4842256">
                  <a:extLst>
                    <a:ext uri="{9D8B030D-6E8A-4147-A177-3AD203B41FA5}">
                      <a16:colId xmlns:a16="http://schemas.microsoft.com/office/drawing/2014/main" val="4201308665"/>
                    </a:ext>
                  </a:extLst>
                </a:gridCol>
                <a:gridCol w="4812534">
                  <a:extLst>
                    <a:ext uri="{9D8B030D-6E8A-4147-A177-3AD203B41FA5}">
                      <a16:colId xmlns:a16="http://schemas.microsoft.com/office/drawing/2014/main" val="3598078035"/>
                    </a:ext>
                  </a:extLst>
                </a:gridCol>
              </a:tblGrid>
              <a:tr h="370840">
                <a:tc>
                  <a:txBody>
                    <a:bodyPr/>
                    <a:lstStyle/>
                    <a:p>
                      <a:pPr algn="ctr"/>
                      <a:r>
                        <a:rPr lang="en-US" dirty="0" err="1">
                          <a:solidFill>
                            <a:schemeClr val="tx1">
                              <a:lumMod val="75000"/>
                              <a:lumOff val="25000"/>
                            </a:schemeClr>
                          </a:solidFill>
                        </a:rPr>
                        <a:t>days_admitted</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age</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grpSp>
        <p:nvGrpSpPr>
          <p:cNvPr id="8" name="Group 7">
            <a:extLst>
              <a:ext uri="{FF2B5EF4-FFF2-40B4-BE49-F238E27FC236}">
                <a16:creationId xmlns:a16="http://schemas.microsoft.com/office/drawing/2014/main" id="{0CD78CCF-A9CF-4A11-BCE0-00F8FC7F22DF}"/>
              </a:ext>
            </a:extLst>
          </p:cNvPr>
          <p:cNvGrpSpPr/>
          <p:nvPr/>
        </p:nvGrpSpPr>
        <p:grpSpPr>
          <a:xfrm>
            <a:off x="1232708" y="1940718"/>
            <a:ext cx="9726585" cy="2976563"/>
            <a:chOff x="1097280" y="1940718"/>
            <a:chExt cx="9726585" cy="2976563"/>
          </a:xfrm>
        </p:grpSpPr>
        <p:pic>
          <p:nvPicPr>
            <p:cNvPr id="4" name="Picture 3" descr="Chart, histogram&#10;&#10;Description automatically generated">
              <a:extLst>
                <a:ext uri="{FF2B5EF4-FFF2-40B4-BE49-F238E27FC236}">
                  <a16:creationId xmlns:a16="http://schemas.microsoft.com/office/drawing/2014/main" id="{6A9CA692-919B-49F8-8B75-FC58845E9D0A}"/>
                </a:ext>
              </a:extLst>
            </p:cNvPr>
            <p:cNvPicPr>
              <a:picLocks noChangeAspect="1"/>
            </p:cNvPicPr>
            <p:nvPr/>
          </p:nvPicPr>
          <p:blipFill>
            <a:blip r:embed="rId2"/>
            <a:stretch>
              <a:fillRect/>
            </a:stretch>
          </p:blipFill>
          <p:spPr>
            <a:xfrm>
              <a:off x="1097280" y="1940718"/>
              <a:ext cx="4737060" cy="2976563"/>
            </a:xfrm>
            <a:prstGeom prst="rect">
              <a:avLst/>
            </a:prstGeom>
          </p:spPr>
        </p:pic>
        <p:pic>
          <p:nvPicPr>
            <p:cNvPr id="7" name="Picture 6" descr="Chart, histogram&#10;&#10;Description automatically generated">
              <a:extLst>
                <a:ext uri="{FF2B5EF4-FFF2-40B4-BE49-F238E27FC236}">
                  <a16:creationId xmlns:a16="http://schemas.microsoft.com/office/drawing/2014/main" id="{345C51ED-4F50-45EA-8E97-5B86E1099AD9}"/>
                </a:ext>
              </a:extLst>
            </p:cNvPr>
            <p:cNvPicPr>
              <a:picLocks noChangeAspect="1"/>
            </p:cNvPicPr>
            <p:nvPr/>
          </p:nvPicPr>
          <p:blipFill>
            <a:blip r:embed="rId3"/>
            <a:stretch>
              <a:fillRect/>
            </a:stretch>
          </p:blipFill>
          <p:spPr>
            <a:xfrm>
              <a:off x="6240781" y="1940718"/>
              <a:ext cx="4583084" cy="2913392"/>
            </a:xfrm>
            <a:prstGeom prst="rect">
              <a:avLst/>
            </a:prstGeom>
          </p:spPr>
        </p:pic>
      </p:grpSp>
    </p:spTree>
    <p:extLst>
      <p:ext uri="{BB962C8B-B14F-4D97-AF65-F5344CB8AC3E}">
        <p14:creationId xmlns:p14="http://schemas.microsoft.com/office/powerpoint/2010/main" val="174652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929620" cy="1450757"/>
          </a:xfrm>
        </p:spPr>
        <p:txBody>
          <a:bodyPr>
            <a:normAutofit/>
          </a:bodyPr>
          <a:lstStyle/>
          <a:p>
            <a:r>
              <a:rPr lang="en-US" dirty="0"/>
              <a:t>Exploratory Data Analysis</a:t>
            </a:r>
            <a:br>
              <a:rPr lang="en-US" dirty="0"/>
            </a:br>
            <a:r>
              <a:rPr lang="en-US" sz="3200" dirty="0"/>
              <a:t>(Part 2 – Univariate Analysis [Categorical Variables])</a:t>
            </a:r>
            <a:endParaRPr lang="en-SG" dirty="0"/>
          </a:p>
        </p:txBody>
      </p:sp>
      <p:graphicFrame>
        <p:nvGraphicFramePr>
          <p:cNvPr id="13" name="Table 13">
            <a:extLst>
              <a:ext uri="{FF2B5EF4-FFF2-40B4-BE49-F238E27FC236}">
                <a16:creationId xmlns:a16="http://schemas.microsoft.com/office/drawing/2014/main" id="{903B4275-2161-4406-8639-D3F35C562CC5}"/>
              </a:ext>
            </a:extLst>
          </p:cNvPr>
          <p:cNvGraphicFramePr>
            <a:graphicFrameLocks noGrp="1"/>
          </p:cNvGraphicFramePr>
          <p:nvPr>
            <p:extLst>
              <p:ext uri="{D42A27DB-BD31-4B8C-83A1-F6EECF244321}">
                <p14:modId xmlns:p14="http://schemas.microsoft.com/office/powerpoint/2010/main" val="2545181408"/>
              </p:ext>
            </p:extLst>
          </p:nvPr>
        </p:nvGraphicFramePr>
        <p:xfrm>
          <a:off x="139700" y="3698392"/>
          <a:ext cx="11887200" cy="370840"/>
        </p:xfrm>
        <a:graphic>
          <a:graphicData uri="http://schemas.openxmlformats.org/drawingml/2006/table">
            <a:tbl>
              <a:tblPr firstRow="1" bandRow="1">
                <a:tableStyleId>{5C22544A-7EE6-4342-B048-85BDC9FD1C3A}</a:tableStyleId>
              </a:tblPr>
              <a:tblGrid>
                <a:gridCol w="5961897">
                  <a:extLst>
                    <a:ext uri="{9D8B030D-6E8A-4147-A177-3AD203B41FA5}">
                      <a16:colId xmlns:a16="http://schemas.microsoft.com/office/drawing/2014/main" val="4201308665"/>
                    </a:ext>
                  </a:extLst>
                </a:gridCol>
                <a:gridCol w="5925303">
                  <a:extLst>
                    <a:ext uri="{9D8B030D-6E8A-4147-A177-3AD203B41FA5}">
                      <a16:colId xmlns:a16="http://schemas.microsoft.com/office/drawing/2014/main" val="3598078035"/>
                    </a:ext>
                  </a:extLst>
                </a:gridCol>
              </a:tblGrid>
              <a:tr h="370840">
                <a:tc>
                  <a:txBody>
                    <a:bodyPr/>
                    <a:lstStyle/>
                    <a:p>
                      <a:pPr algn="ctr"/>
                      <a:r>
                        <a:rPr lang="en-US" dirty="0">
                          <a:solidFill>
                            <a:schemeClr val="tx1">
                              <a:lumMod val="75000"/>
                              <a:lumOff val="25000"/>
                            </a:schemeClr>
                          </a:solidFill>
                        </a:rPr>
                        <a:t>gender</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race</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pic>
        <p:nvPicPr>
          <p:cNvPr id="5" name="Picture 4" descr="Chart, bar chart&#10;&#10;Description automatically generated">
            <a:extLst>
              <a:ext uri="{FF2B5EF4-FFF2-40B4-BE49-F238E27FC236}">
                <a16:creationId xmlns:a16="http://schemas.microsoft.com/office/drawing/2014/main" id="{A5D165BD-5398-434E-AB70-FE0B32B03B4E}"/>
              </a:ext>
            </a:extLst>
          </p:cNvPr>
          <p:cNvPicPr>
            <a:picLocks noChangeAspect="1"/>
          </p:cNvPicPr>
          <p:nvPr/>
        </p:nvPicPr>
        <p:blipFill rotWithShape="1">
          <a:blip r:embed="rId2"/>
          <a:srcRect b="5983"/>
          <a:stretch/>
        </p:blipFill>
        <p:spPr>
          <a:xfrm>
            <a:off x="139700" y="1939175"/>
            <a:ext cx="5727700" cy="1835417"/>
          </a:xfrm>
          <a:prstGeom prst="rect">
            <a:avLst/>
          </a:prstGeom>
        </p:spPr>
      </p:pic>
      <p:pic>
        <p:nvPicPr>
          <p:cNvPr id="9" name="Picture 8" descr="Chart, bar chart, histogram&#10;&#10;Description automatically generated">
            <a:extLst>
              <a:ext uri="{FF2B5EF4-FFF2-40B4-BE49-F238E27FC236}">
                <a16:creationId xmlns:a16="http://schemas.microsoft.com/office/drawing/2014/main" id="{8B80FD6C-D53A-4826-9F5B-8D8550D61CF5}"/>
              </a:ext>
            </a:extLst>
          </p:cNvPr>
          <p:cNvPicPr>
            <a:picLocks noChangeAspect="1"/>
          </p:cNvPicPr>
          <p:nvPr/>
        </p:nvPicPr>
        <p:blipFill rotWithShape="1">
          <a:blip r:embed="rId3"/>
          <a:srcRect b="5983"/>
          <a:stretch/>
        </p:blipFill>
        <p:spPr>
          <a:xfrm>
            <a:off x="6223000" y="1939175"/>
            <a:ext cx="5630895" cy="1835417"/>
          </a:xfrm>
          <a:prstGeom prst="rect">
            <a:avLst/>
          </a:prstGeom>
        </p:spPr>
      </p:pic>
      <p:pic>
        <p:nvPicPr>
          <p:cNvPr id="11" name="Picture 10" descr="Chart, bar chart&#10;&#10;Description automatically generated">
            <a:extLst>
              <a:ext uri="{FF2B5EF4-FFF2-40B4-BE49-F238E27FC236}">
                <a16:creationId xmlns:a16="http://schemas.microsoft.com/office/drawing/2014/main" id="{7E5A4004-E549-43B5-BD4E-C6DCBC99EBEC}"/>
              </a:ext>
            </a:extLst>
          </p:cNvPr>
          <p:cNvPicPr>
            <a:picLocks noChangeAspect="1"/>
          </p:cNvPicPr>
          <p:nvPr/>
        </p:nvPicPr>
        <p:blipFill rotWithShape="1">
          <a:blip r:embed="rId4"/>
          <a:srcRect b="7713"/>
          <a:stretch/>
        </p:blipFill>
        <p:spPr>
          <a:xfrm>
            <a:off x="487797" y="4204156"/>
            <a:ext cx="5270499" cy="1706107"/>
          </a:xfrm>
          <a:prstGeom prst="rect">
            <a:avLst/>
          </a:prstGeom>
        </p:spPr>
      </p:pic>
      <p:graphicFrame>
        <p:nvGraphicFramePr>
          <p:cNvPr id="29" name="Table 13">
            <a:extLst>
              <a:ext uri="{FF2B5EF4-FFF2-40B4-BE49-F238E27FC236}">
                <a16:creationId xmlns:a16="http://schemas.microsoft.com/office/drawing/2014/main" id="{F5E99DB1-DA48-4DE1-987A-00442E51377B}"/>
              </a:ext>
            </a:extLst>
          </p:cNvPr>
          <p:cNvGraphicFramePr>
            <a:graphicFrameLocks noGrp="1"/>
          </p:cNvGraphicFramePr>
          <p:nvPr>
            <p:extLst>
              <p:ext uri="{D42A27DB-BD31-4B8C-83A1-F6EECF244321}">
                <p14:modId xmlns:p14="http://schemas.microsoft.com/office/powerpoint/2010/main" val="4212312349"/>
              </p:ext>
            </p:extLst>
          </p:nvPr>
        </p:nvGraphicFramePr>
        <p:xfrm>
          <a:off x="142098" y="5920727"/>
          <a:ext cx="5961897" cy="370840"/>
        </p:xfrm>
        <a:graphic>
          <a:graphicData uri="http://schemas.openxmlformats.org/drawingml/2006/table">
            <a:tbl>
              <a:tblPr firstRow="1" bandRow="1">
                <a:tableStyleId>{5C22544A-7EE6-4342-B048-85BDC9FD1C3A}</a:tableStyleId>
              </a:tblPr>
              <a:tblGrid>
                <a:gridCol w="5961897">
                  <a:extLst>
                    <a:ext uri="{9D8B030D-6E8A-4147-A177-3AD203B41FA5}">
                      <a16:colId xmlns:a16="http://schemas.microsoft.com/office/drawing/2014/main" val="4201308665"/>
                    </a:ext>
                  </a:extLst>
                </a:gridCol>
              </a:tblGrid>
              <a:tr h="370840">
                <a:tc>
                  <a:txBody>
                    <a:bodyPr/>
                    <a:lstStyle/>
                    <a:p>
                      <a:pPr algn="ctr"/>
                      <a:r>
                        <a:rPr lang="en-US" dirty="0" err="1">
                          <a:solidFill>
                            <a:schemeClr val="tx1">
                              <a:lumMod val="75000"/>
                              <a:lumOff val="25000"/>
                            </a:schemeClr>
                          </a:solidFill>
                        </a:rPr>
                        <a:t>resident_status</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sp>
        <p:nvSpPr>
          <p:cNvPr id="31" name="Rectangle 30">
            <a:extLst>
              <a:ext uri="{FF2B5EF4-FFF2-40B4-BE49-F238E27FC236}">
                <a16:creationId xmlns:a16="http://schemas.microsoft.com/office/drawing/2014/main" id="{067A255F-D5BD-409B-A039-227E643026BD}"/>
              </a:ext>
            </a:extLst>
          </p:cNvPr>
          <p:cNvSpPr/>
          <p:nvPr/>
        </p:nvSpPr>
        <p:spPr>
          <a:xfrm>
            <a:off x="6223000" y="4685480"/>
            <a:ext cx="5570682" cy="1446645"/>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(of proportions): </a:t>
            </a:r>
            <a:endParaRPr lang="en-US" sz="2000" dirty="0">
              <a:solidFill>
                <a:schemeClr val="tx1"/>
              </a:solidFill>
            </a:endParaRPr>
          </a:p>
          <a:p>
            <a:pPr marL="457200" indent="-457200">
              <a:buAutoNum type="arabicPeriod"/>
            </a:pPr>
            <a:r>
              <a:rPr lang="en-US" sz="2000" dirty="0">
                <a:solidFill>
                  <a:schemeClr val="tx1"/>
                </a:solidFill>
              </a:rPr>
              <a:t>Male and females are almost equal</a:t>
            </a:r>
          </a:p>
          <a:p>
            <a:pPr marL="457200" indent="-457200">
              <a:buAutoNum type="arabicPeriod"/>
            </a:pPr>
            <a:r>
              <a:rPr lang="en-US" sz="2000" dirty="0">
                <a:solidFill>
                  <a:schemeClr val="tx1"/>
                </a:solidFill>
              </a:rPr>
              <a:t>Majority race is ‘Chinese’</a:t>
            </a:r>
          </a:p>
          <a:p>
            <a:pPr marL="457200" indent="-457200">
              <a:buAutoNum type="arabicPeriod"/>
            </a:pPr>
            <a:r>
              <a:rPr lang="en-US" sz="2000" dirty="0">
                <a:solidFill>
                  <a:schemeClr val="tx1"/>
                </a:solidFill>
              </a:rPr>
              <a:t>Majority resident status is Singaporean </a:t>
            </a:r>
          </a:p>
        </p:txBody>
      </p:sp>
    </p:spTree>
    <p:extLst>
      <p:ext uri="{BB962C8B-B14F-4D97-AF65-F5344CB8AC3E}">
        <p14:creationId xmlns:p14="http://schemas.microsoft.com/office/powerpoint/2010/main" val="262928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Exploratory Data Analysis</a:t>
            </a:r>
            <a:br>
              <a:rPr lang="en-US" dirty="0"/>
            </a:br>
            <a:r>
              <a:rPr lang="en-US" sz="3200" dirty="0"/>
              <a:t>(Part 3 – Bivariate Analysis [Numerical Variables])</a:t>
            </a:r>
            <a:endParaRPr lang="en-SG" dirty="0"/>
          </a:p>
        </p:txBody>
      </p:sp>
      <p:pic>
        <p:nvPicPr>
          <p:cNvPr id="4" name="Picture 3" descr="Chart&#10;&#10;Description automatically generated">
            <a:extLst>
              <a:ext uri="{FF2B5EF4-FFF2-40B4-BE49-F238E27FC236}">
                <a16:creationId xmlns:a16="http://schemas.microsoft.com/office/drawing/2014/main" id="{9B3A8596-ED43-4E85-B7A6-1C57AF885DC7}"/>
              </a:ext>
            </a:extLst>
          </p:cNvPr>
          <p:cNvPicPr>
            <a:picLocks noChangeAspect="1"/>
          </p:cNvPicPr>
          <p:nvPr/>
        </p:nvPicPr>
        <p:blipFill rotWithShape="1">
          <a:blip r:embed="rId2"/>
          <a:srcRect b="2544"/>
          <a:stretch/>
        </p:blipFill>
        <p:spPr>
          <a:xfrm>
            <a:off x="194673" y="1968500"/>
            <a:ext cx="5139327" cy="4413250"/>
          </a:xfrm>
          <a:prstGeom prst="rect">
            <a:avLst/>
          </a:prstGeom>
        </p:spPr>
      </p:pic>
      <p:graphicFrame>
        <p:nvGraphicFramePr>
          <p:cNvPr id="14" name="Object 13">
            <a:extLst>
              <a:ext uri="{FF2B5EF4-FFF2-40B4-BE49-F238E27FC236}">
                <a16:creationId xmlns:a16="http://schemas.microsoft.com/office/drawing/2014/main" id="{C8173343-B961-42FF-B994-682B65C7E818}"/>
              </a:ext>
            </a:extLst>
          </p:cNvPr>
          <p:cNvGraphicFramePr>
            <a:graphicFrameLocks noChangeAspect="1"/>
          </p:cNvGraphicFramePr>
          <p:nvPr>
            <p:extLst>
              <p:ext uri="{D42A27DB-BD31-4B8C-83A1-F6EECF244321}">
                <p14:modId xmlns:p14="http://schemas.microsoft.com/office/powerpoint/2010/main" val="3865750380"/>
              </p:ext>
            </p:extLst>
          </p:nvPr>
        </p:nvGraphicFramePr>
        <p:xfrm>
          <a:off x="5689600" y="1968500"/>
          <a:ext cx="6248400" cy="3594100"/>
        </p:xfrm>
        <a:graphic>
          <a:graphicData uri="http://schemas.openxmlformats.org/presentationml/2006/ole">
            <mc:AlternateContent xmlns:mc="http://schemas.openxmlformats.org/markup-compatibility/2006">
              <mc:Choice xmlns:v="urn:schemas-microsoft-com:vml" Requires="v">
                <p:oleObj name="Document" r:id="rId3" imgW="6097887" imgH="3499030" progId="Word.Document.12">
                  <p:embed/>
                </p:oleObj>
              </mc:Choice>
              <mc:Fallback>
                <p:oleObj name="Document" r:id="rId3" imgW="6097887" imgH="3499030" progId="Word.Document.12">
                  <p:embed/>
                  <p:pic>
                    <p:nvPicPr>
                      <p:cNvPr id="6" name="Object 5">
                        <a:extLst>
                          <a:ext uri="{FF2B5EF4-FFF2-40B4-BE49-F238E27FC236}">
                            <a16:creationId xmlns:a16="http://schemas.microsoft.com/office/drawing/2014/main" id="{12C7EF7D-8A86-4B8A-A20D-95B0C757E21E}"/>
                          </a:ext>
                        </a:extLst>
                      </p:cNvPr>
                      <p:cNvPicPr/>
                      <p:nvPr/>
                    </p:nvPicPr>
                    <p:blipFill>
                      <a:blip r:embed="rId4"/>
                      <a:stretch>
                        <a:fillRect/>
                      </a:stretch>
                    </p:blipFill>
                    <p:spPr>
                      <a:xfrm>
                        <a:off x="5689600" y="1968500"/>
                        <a:ext cx="6248400" cy="3594100"/>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2C372084-7431-4D19-B640-8A509FA8FFD8}"/>
              </a:ext>
            </a:extLst>
          </p:cNvPr>
          <p:cNvSpPr/>
          <p:nvPr/>
        </p:nvSpPr>
        <p:spPr>
          <a:xfrm>
            <a:off x="5833918" y="4685480"/>
            <a:ext cx="5959764" cy="1446645"/>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The top five variables with high correlation with </a:t>
            </a:r>
            <a:r>
              <a:rPr lang="en-US" sz="2000" dirty="0" err="1">
                <a:solidFill>
                  <a:schemeClr val="tx1"/>
                </a:solidFill>
              </a:rPr>
              <a:t>log_amount</a:t>
            </a:r>
            <a:r>
              <a:rPr lang="en-US" sz="2000" dirty="0">
                <a:solidFill>
                  <a:schemeClr val="tx1"/>
                </a:solidFill>
              </a:rPr>
              <a:t> are ‘symptom_5’, ‘</a:t>
            </a:r>
            <a:r>
              <a:rPr lang="en-US" sz="2000" dirty="0" err="1">
                <a:solidFill>
                  <a:schemeClr val="tx1"/>
                </a:solidFill>
              </a:rPr>
              <a:t>race_Malay</a:t>
            </a:r>
            <a:r>
              <a:rPr lang="en-US" sz="2000" dirty="0">
                <a:solidFill>
                  <a:schemeClr val="tx1"/>
                </a:solidFill>
              </a:rPr>
              <a:t>’, ‘</a:t>
            </a:r>
            <a:r>
              <a:rPr lang="en-US" sz="2000" dirty="0" err="1">
                <a:solidFill>
                  <a:schemeClr val="tx1"/>
                </a:solidFill>
              </a:rPr>
              <a:t>race_Chinese</a:t>
            </a:r>
            <a:r>
              <a:rPr lang="en-US" sz="2000" dirty="0">
                <a:solidFill>
                  <a:schemeClr val="tx1"/>
                </a:solidFill>
              </a:rPr>
              <a:t>’, ‘age’, ‘</a:t>
            </a:r>
            <a:r>
              <a:rPr lang="en-US" sz="2000" dirty="0" err="1">
                <a:solidFill>
                  <a:schemeClr val="tx1"/>
                </a:solidFill>
              </a:rPr>
              <a:t>resident_status_Foreigner</a:t>
            </a:r>
            <a:r>
              <a:rPr lang="en-US" sz="2000" dirty="0">
                <a:solidFill>
                  <a:schemeClr val="tx1"/>
                </a:solidFill>
              </a:rPr>
              <a:t>’</a:t>
            </a:r>
            <a:endParaRPr lang="en-SG" sz="2000" dirty="0">
              <a:solidFill>
                <a:schemeClr val="tx1"/>
              </a:solidFill>
            </a:endParaRPr>
          </a:p>
        </p:txBody>
      </p:sp>
      <p:sp>
        <p:nvSpPr>
          <p:cNvPr id="6" name="TextBox 5">
            <a:extLst>
              <a:ext uri="{FF2B5EF4-FFF2-40B4-BE49-F238E27FC236}">
                <a16:creationId xmlns:a16="http://schemas.microsoft.com/office/drawing/2014/main" id="{C3402522-D830-45D3-88E6-248FE8D3FEC0}"/>
              </a:ext>
            </a:extLst>
          </p:cNvPr>
          <p:cNvSpPr txBox="1"/>
          <p:nvPr/>
        </p:nvSpPr>
        <p:spPr>
          <a:xfrm>
            <a:off x="5689600" y="4146550"/>
            <a:ext cx="5607050" cy="276999"/>
          </a:xfrm>
          <a:prstGeom prst="rect">
            <a:avLst/>
          </a:prstGeom>
          <a:noFill/>
        </p:spPr>
        <p:txBody>
          <a:bodyPr wrap="square" rtlCol="0">
            <a:spAutoFit/>
          </a:bodyPr>
          <a:lstStyle/>
          <a:p>
            <a:r>
              <a:rPr lang="en-US" sz="1200" i="1" dirty="0"/>
              <a:t>* Expected high correlation due to log transformation</a:t>
            </a:r>
            <a:endParaRPr lang="en-SG" sz="1200" i="1" dirty="0"/>
          </a:p>
        </p:txBody>
      </p:sp>
    </p:spTree>
    <p:extLst>
      <p:ext uri="{BB962C8B-B14F-4D97-AF65-F5344CB8AC3E}">
        <p14:creationId xmlns:p14="http://schemas.microsoft.com/office/powerpoint/2010/main" val="3642797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Exploratory Data Analysis</a:t>
            </a:r>
            <a:br>
              <a:rPr lang="en-US" dirty="0"/>
            </a:br>
            <a:r>
              <a:rPr lang="en-US" sz="3200" dirty="0"/>
              <a:t>(Part 3 – Bivariate Analysis [Numerical Variables])</a:t>
            </a:r>
            <a:endParaRPr lang="en-SG" dirty="0"/>
          </a:p>
        </p:txBody>
      </p:sp>
      <p:sp>
        <p:nvSpPr>
          <p:cNvPr id="9" name="Rectangle 8">
            <a:extLst>
              <a:ext uri="{FF2B5EF4-FFF2-40B4-BE49-F238E27FC236}">
                <a16:creationId xmlns:a16="http://schemas.microsoft.com/office/drawing/2014/main" id="{CCB76514-4E80-4542-A30A-07AAF3C1D063}"/>
              </a:ext>
            </a:extLst>
          </p:cNvPr>
          <p:cNvSpPr/>
          <p:nvPr/>
        </p:nvSpPr>
        <p:spPr>
          <a:xfrm>
            <a:off x="1103168" y="5638801"/>
            <a:ext cx="9985664" cy="944748"/>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weight has low-moderate correlation (0.172) with </a:t>
            </a:r>
            <a:r>
              <a:rPr lang="en-US" sz="2000" dirty="0" err="1">
                <a:solidFill>
                  <a:schemeClr val="tx1"/>
                </a:solidFill>
              </a:rPr>
              <a:t>log_amount</a:t>
            </a:r>
            <a:r>
              <a:rPr lang="en-US" sz="2000" dirty="0">
                <a:solidFill>
                  <a:schemeClr val="tx1"/>
                </a:solidFill>
              </a:rPr>
              <a:t>,</a:t>
            </a:r>
          </a:p>
          <a:p>
            <a:pPr algn="ctr"/>
            <a:r>
              <a:rPr lang="en-US" sz="2000" dirty="0">
                <a:solidFill>
                  <a:schemeClr val="tx1"/>
                </a:solidFill>
              </a:rPr>
              <a:t>height has low correlation (0.032) with </a:t>
            </a:r>
            <a:r>
              <a:rPr lang="en-US" sz="2000" dirty="0" err="1">
                <a:solidFill>
                  <a:schemeClr val="tx1"/>
                </a:solidFill>
              </a:rPr>
              <a:t>log_amount</a:t>
            </a:r>
            <a:endParaRPr lang="en-SG" sz="2000" dirty="0">
              <a:solidFill>
                <a:schemeClr val="tx1"/>
              </a:solidFill>
            </a:endParaRPr>
          </a:p>
        </p:txBody>
      </p:sp>
      <p:pic>
        <p:nvPicPr>
          <p:cNvPr id="12" name="Picture 11" descr="Chart, scatter chart&#10;&#10;Description automatically generated">
            <a:extLst>
              <a:ext uri="{FF2B5EF4-FFF2-40B4-BE49-F238E27FC236}">
                <a16:creationId xmlns:a16="http://schemas.microsoft.com/office/drawing/2014/main" id="{40CE0249-D073-41B2-A0BD-C4856707C92E}"/>
              </a:ext>
            </a:extLst>
          </p:cNvPr>
          <p:cNvPicPr>
            <a:picLocks noChangeAspect="1"/>
          </p:cNvPicPr>
          <p:nvPr/>
        </p:nvPicPr>
        <p:blipFill>
          <a:blip r:embed="rId2"/>
          <a:stretch>
            <a:fillRect/>
          </a:stretch>
        </p:blipFill>
        <p:spPr>
          <a:xfrm>
            <a:off x="745490" y="1943867"/>
            <a:ext cx="10701020" cy="3258221"/>
          </a:xfrm>
          <a:prstGeom prst="rect">
            <a:avLst/>
          </a:prstGeom>
        </p:spPr>
      </p:pic>
    </p:spTree>
    <p:extLst>
      <p:ext uri="{BB962C8B-B14F-4D97-AF65-F5344CB8AC3E}">
        <p14:creationId xmlns:p14="http://schemas.microsoft.com/office/powerpoint/2010/main" val="335083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Exploratory Data Analysis</a:t>
            </a:r>
            <a:br>
              <a:rPr lang="en-US" dirty="0"/>
            </a:br>
            <a:r>
              <a:rPr lang="en-US" sz="3200" dirty="0"/>
              <a:t>(Part 3 – Bivariate Analysis [Binary Variables])</a:t>
            </a:r>
            <a:endParaRPr lang="en-SG" dirty="0"/>
          </a:p>
        </p:txBody>
      </p:sp>
      <p:pic>
        <p:nvPicPr>
          <p:cNvPr id="5" name="Picture 4" descr="Graphical user interface, calendar&#10;&#10;Description automatically generated">
            <a:extLst>
              <a:ext uri="{FF2B5EF4-FFF2-40B4-BE49-F238E27FC236}">
                <a16:creationId xmlns:a16="http://schemas.microsoft.com/office/drawing/2014/main" id="{5CEBAB8B-2249-4EFD-AC43-536718271D83}"/>
              </a:ext>
            </a:extLst>
          </p:cNvPr>
          <p:cNvPicPr>
            <a:picLocks noChangeAspect="1"/>
          </p:cNvPicPr>
          <p:nvPr/>
        </p:nvPicPr>
        <p:blipFill>
          <a:blip r:embed="rId2"/>
          <a:stretch>
            <a:fillRect/>
          </a:stretch>
        </p:blipFill>
        <p:spPr>
          <a:xfrm>
            <a:off x="3014368" y="1973262"/>
            <a:ext cx="6163265" cy="3729912"/>
          </a:xfrm>
          <a:prstGeom prst="rect">
            <a:avLst/>
          </a:prstGeom>
        </p:spPr>
      </p:pic>
      <p:sp>
        <p:nvSpPr>
          <p:cNvPr id="9" name="Rectangle 8">
            <a:extLst>
              <a:ext uri="{FF2B5EF4-FFF2-40B4-BE49-F238E27FC236}">
                <a16:creationId xmlns:a16="http://schemas.microsoft.com/office/drawing/2014/main" id="{E8B9FEA3-2E46-42DA-97CD-345EB16F3C40}"/>
              </a:ext>
            </a:extLst>
          </p:cNvPr>
          <p:cNvSpPr/>
          <p:nvPr/>
        </p:nvSpPr>
        <p:spPr>
          <a:xfrm>
            <a:off x="1103168" y="5711785"/>
            <a:ext cx="9985664" cy="87176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Order of correlation (descending): medical_history_1, medical_history_6, medical_history_5, medical_history_2, medical_history_3, medical_history_4</a:t>
            </a:r>
            <a:endParaRPr lang="en-SG" sz="2000" dirty="0">
              <a:solidFill>
                <a:schemeClr val="tx1"/>
              </a:solidFill>
            </a:endParaRPr>
          </a:p>
        </p:txBody>
      </p:sp>
    </p:spTree>
    <p:extLst>
      <p:ext uri="{BB962C8B-B14F-4D97-AF65-F5344CB8AC3E}">
        <p14:creationId xmlns:p14="http://schemas.microsoft.com/office/powerpoint/2010/main" val="97389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Exploratory Data Analysis</a:t>
            </a:r>
            <a:br>
              <a:rPr lang="en-US" dirty="0"/>
            </a:br>
            <a:r>
              <a:rPr lang="en-US" sz="3200" dirty="0"/>
              <a:t>(Part 3 – Bivariate Analysis [Binary Variables])</a:t>
            </a:r>
            <a:endParaRPr lang="en-SG" dirty="0"/>
          </a:p>
        </p:txBody>
      </p:sp>
      <p:pic>
        <p:nvPicPr>
          <p:cNvPr id="4" name="Picture 3" descr="Calendar&#10;&#10;Description automatically generated">
            <a:extLst>
              <a:ext uri="{FF2B5EF4-FFF2-40B4-BE49-F238E27FC236}">
                <a16:creationId xmlns:a16="http://schemas.microsoft.com/office/drawing/2014/main" id="{850B6358-E233-4D1F-8D07-23732EAA299A}"/>
              </a:ext>
            </a:extLst>
          </p:cNvPr>
          <p:cNvPicPr>
            <a:picLocks noChangeAspect="1"/>
          </p:cNvPicPr>
          <p:nvPr/>
        </p:nvPicPr>
        <p:blipFill>
          <a:blip r:embed="rId2"/>
          <a:stretch>
            <a:fillRect/>
          </a:stretch>
        </p:blipFill>
        <p:spPr>
          <a:xfrm>
            <a:off x="2718593" y="1925575"/>
            <a:ext cx="6336507" cy="3809961"/>
          </a:xfrm>
          <a:prstGeom prst="rect">
            <a:avLst/>
          </a:prstGeom>
        </p:spPr>
      </p:pic>
      <p:sp>
        <p:nvSpPr>
          <p:cNvPr id="9" name="Rectangle 8">
            <a:extLst>
              <a:ext uri="{FF2B5EF4-FFF2-40B4-BE49-F238E27FC236}">
                <a16:creationId xmlns:a16="http://schemas.microsoft.com/office/drawing/2014/main" id="{CCB76514-4E80-4542-A30A-07AAF3C1D063}"/>
              </a:ext>
            </a:extLst>
          </p:cNvPr>
          <p:cNvSpPr/>
          <p:nvPr/>
        </p:nvSpPr>
        <p:spPr>
          <a:xfrm>
            <a:off x="1103168" y="5711785"/>
            <a:ext cx="9985664" cy="87176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Order of correlation (descending): preop_medication_2, preop_medication_6, preop_medication_1, preop_medication_4, preop_medication_3, preop_medication_5</a:t>
            </a:r>
            <a:endParaRPr lang="en-SG" sz="2000" dirty="0">
              <a:solidFill>
                <a:schemeClr val="tx1"/>
              </a:solidFill>
            </a:endParaRPr>
          </a:p>
        </p:txBody>
      </p:sp>
    </p:spTree>
    <p:extLst>
      <p:ext uri="{BB962C8B-B14F-4D97-AF65-F5344CB8AC3E}">
        <p14:creationId xmlns:p14="http://schemas.microsoft.com/office/powerpoint/2010/main" val="1321746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Exploratory Data Analysis</a:t>
            </a:r>
            <a:br>
              <a:rPr lang="en-US" dirty="0"/>
            </a:br>
            <a:r>
              <a:rPr lang="en-US" sz="3200" dirty="0"/>
              <a:t>(Part 3 – Bivariate Analysis [Binary Variables])</a:t>
            </a:r>
            <a:endParaRPr lang="en-SG" dirty="0"/>
          </a:p>
        </p:txBody>
      </p:sp>
      <p:sp>
        <p:nvSpPr>
          <p:cNvPr id="9" name="Rectangle 8">
            <a:extLst>
              <a:ext uri="{FF2B5EF4-FFF2-40B4-BE49-F238E27FC236}">
                <a16:creationId xmlns:a16="http://schemas.microsoft.com/office/drawing/2014/main" id="{CCB76514-4E80-4542-A30A-07AAF3C1D063}"/>
              </a:ext>
            </a:extLst>
          </p:cNvPr>
          <p:cNvSpPr/>
          <p:nvPr/>
        </p:nvSpPr>
        <p:spPr>
          <a:xfrm>
            <a:off x="1103168" y="5711785"/>
            <a:ext cx="9985664" cy="87176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Order of correlation (descending): symptom_5, symptom_3, symptom_2, symptom_4, symptom_1</a:t>
            </a:r>
            <a:endParaRPr lang="en-SG" sz="2000" dirty="0">
              <a:solidFill>
                <a:schemeClr val="tx1"/>
              </a:solidFill>
            </a:endParaRPr>
          </a:p>
        </p:txBody>
      </p:sp>
      <p:pic>
        <p:nvPicPr>
          <p:cNvPr id="5" name="Picture 4" descr="Calendar&#10;&#10;Description automatically generated with medium confidence">
            <a:extLst>
              <a:ext uri="{FF2B5EF4-FFF2-40B4-BE49-F238E27FC236}">
                <a16:creationId xmlns:a16="http://schemas.microsoft.com/office/drawing/2014/main" id="{F4943112-CC88-4BC7-B607-B57873939F90}"/>
              </a:ext>
            </a:extLst>
          </p:cNvPr>
          <p:cNvPicPr>
            <a:picLocks noChangeAspect="1"/>
          </p:cNvPicPr>
          <p:nvPr/>
        </p:nvPicPr>
        <p:blipFill>
          <a:blip r:embed="rId2"/>
          <a:stretch>
            <a:fillRect/>
          </a:stretch>
        </p:blipFill>
        <p:spPr>
          <a:xfrm>
            <a:off x="3004344" y="2035991"/>
            <a:ext cx="6183313" cy="3675794"/>
          </a:xfrm>
          <a:prstGeom prst="rect">
            <a:avLst/>
          </a:prstGeom>
        </p:spPr>
      </p:pic>
    </p:spTree>
    <p:extLst>
      <p:ext uri="{BB962C8B-B14F-4D97-AF65-F5344CB8AC3E}">
        <p14:creationId xmlns:p14="http://schemas.microsoft.com/office/powerpoint/2010/main" val="239925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Exploratory Data Analysis</a:t>
            </a:r>
            <a:br>
              <a:rPr lang="en-US" dirty="0"/>
            </a:br>
            <a:r>
              <a:rPr lang="en-US" sz="3200" dirty="0"/>
              <a:t>Key Insights</a:t>
            </a:r>
            <a:endParaRPr lang="en-SG" dirty="0"/>
          </a:p>
        </p:txBody>
      </p:sp>
      <p:sp>
        <p:nvSpPr>
          <p:cNvPr id="6" name="Content Placeholder 2">
            <a:extLst>
              <a:ext uri="{FF2B5EF4-FFF2-40B4-BE49-F238E27FC236}">
                <a16:creationId xmlns:a16="http://schemas.microsoft.com/office/drawing/2014/main" id="{DE1B3059-ECA2-480B-88D1-1CECA017021E}"/>
              </a:ext>
            </a:extLst>
          </p:cNvPr>
          <p:cNvSpPr>
            <a:spLocks noGrp="1"/>
          </p:cNvSpPr>
          <p:nvPr>
            <p:ph idx="1"/>
          </p:nvPr>
        </p:nvSpPr>
        <p:spPr>
          <a:xfrm>
            <a:off x="1097280" y="2108201"/>
            <a:ext cx="10058400" cy="3873499"/>
          </a:xfrm>
        </p:spPr>
        <p:txBody>
          <a:bodyPr>
            <a:normAutofit/>
          </a:bodyPr>
          <a:lstStyle/>
          <a:p>
            <a:pPr indent="-360000">
              <a:buFont typeface="Wingdings" panose="05000000000000000000" pitchFamily="2" charset="2"/>
              <a:buChar char="§"/>
              <a:tabLst>
                <a:tab pos="540000" algn="l"/>
              </a:tabLst>
            </a:pPr>
            <a:r>
              <a:rPr lang="en-US" sz="2000" b="1" dirty="0"/>
              <a:t>Insight 1 (Distributions of Numerical Variables)</a:t>
            </a:r>
            <a:r>
              <a:rPr lang="en-US" dirty="0"/>
              <a:t>:</a:t>
            </a:r>
          </a:p>
          <a:p>
            <a:pPr lvl="3" indent="-360000">
              <a:buFont typeface="Wingdings" panose="05000000000000000000" pitchFamily="2" charset="2"/>
              <a:buChar char="§"/>
              <a:tabLst>
                <a:tab pos="540000" algn="l"/>
              </a:tabLst>
            </a:pPr>
            <a:r>
              <a:rPr lang="en-US" sz="1600" dirty="0"/>
              <a:t>Numerical variables are observed to be normally distributed except for ‘age’ and ‘amount’</a:t>
            </a:r>
          </a:p>
          <a:p>
            <a:pPr lvl="3" indent="-360000">
              <a:buFont typeface="Wingdings" panose="05000000000000000000" pitchFamily="2" charset="2"/>
              <a:buChar char="§"/>
              <a:tabLst>
                <a:tab pos="540000" algn="l"/>
              </a:tabLst>
            </a:pPr>
            <a:r>
              <a:rPr lang="en-US" sz="1600" dirty="0"/>
              <a:t>‘Amount’ was log transformed and ‘</a:t>
            </a:r>
            <a:r>
              <a:rPr lang="en-US" sz="1600" dirty="0" err="1"/>
              <a:t>log_amount</a:t>
            </a:r>
            <a:r>
              <a:rPr lang="en-US" sz="1600" dirty="0"/>
              <a:t>’ will be used as the output variable</a:t>
            </a:r>
          </a:p>
          <a:p>
            <a:pPr lvl="1" indent="-360000">
              <a:buClr>
                <a:srgbClr val="F6A21D"/>
              </a:buClr>
              <a:buFont typeface="Wingdings" panose="05000000000000000000" pitchFamily="2" charset="2"/>
              <a:buChar char="§"/>
              <a:tabLst>
                <a:tab pos="540000" algn="l"/>
              </a:tabLst>
            </a:pPr>
            <a:r>
              <a:rPr lang="en-US" sz="2000" b="1" dirty="0"/>
              <a:t>Insight 2 (Proportions of Race and Resident Status)</a:t>
            </a:r>
            <a:r>
              <a:rPr lang="en-US" sz="2000" dirty="0"/>
              <a:t>:</a:t>
            </a:r>
          </a:p>
          <a:p>
            <a:pPr lvl="3" indent="-360000">
              <a:buFont typeface="Wingdings" panose="05000000000000000000" pitchFamily="2" charset="2"/>
              <a:buChar char="§"/>
              <a:tabLst>
                <a:tab pos="540000" algn="l"/>
              </a:tabLst>
            </a:pPr>
            <a:r>
              <a:rPr lang="en-US" sz="1600" dirty="0"/>
              <a:t>Majority race is ‘Chinese’ (64.0%)</a:t>
            </a:r>
          </a:p>
          <a:p>
            <a:pPr lvl="3" indent="-360000">
              <a:buFont typeface="Wingdings" panose="05000000000000000000" pitchFamily="2" charset="2"/>
              <a:buChar char="§"/>
              <a:tabLst>
                <a:tab pos="540000" algn="l"/>
              </a:tabLst>
            </a:pPr>
            <a:r>
              <a:rPr lang="en-US" sz="1600" dirty="0"/>
              <a:t>Majority resident status is Singaporean (79.9%)</a:t>
            </a:r>
          </a:p>
          <a:p>
            <a:pPr lvl="1" indent="-360000">
              <a:buClr>
                <a:srgbClr val="F6A21D"/>
              </a:buClr>
              <a:buFont typeface="Wingdings" panose="05000000000000000000" pitchFamily="2" charset="2"/>
              <a:buChar char="§"/>
              <a:tabLst>
                <a:tab pos="540000" algn="l"/>
              </a:tabLst>
            </a:pPr>
            <a:r>
              <a:rPr lang="en-US" sz="2000" b="1" dirty="0"/>
              <a:t>Insight 3 (Medical history, Preop Medication, and Symptoms)</a:t>
            </a:r>
            <a:r>
              <a:rPr lang="en-US" sz="2000" dirty="0"/>
              <a:t>:</a:t>
            </a:r>
          </a:p>
          <a:p>
            <a:pPr lvl="3" indent="-360000">
              <a:buFont typeface="Wingdings" panose="05000000000000000000" pitchFamily="2" charset="2"/>
              <a:buChar char="§"/>
              <a:tabLst>
                <a:tab pos="540000" algn="l"/>
              </a:tabLst>
            </a:pPr>
            <a:r>
              <a:rPr lang="en-US" sz="1600" dirty="0"/>
              <a:t>Symptoms are generally low to moderately correlated with </a:t>
            </a:r>
            <a:r>
              <a:rPr lang="en-US" sz="1600" dirty="0" err="1"/>
              <a:t>log_amount</a:t>
            </a:r>
            <a:r>
              <a:rPr lang="en-US" sz="1600" dirty="0"/>
              <a:t> (0.154 to 0.578)</a:t>
            </a:r>
          </a:p>
          <a:p>
            <a:pPr lvl="3" indent="-360000">
              <a:buFont typeface="Wingdings" panose="05000000000000000000" pitchFamily="2" charset="2"/>
              <a:buChar char="§"/>
              <a:tabLst>
                <a:tab pos="540000" algn="l"/>
              </a:tabLst>
            </a:pPr>
            <a:r>
              <a:rPr lang="en-US" sz="1600" dirty="0"/>
              <a:t>‘Medical_history_1’ (0.240) and ‘Medical_history_6’ (0.158) have low correlation with </a:t>
            </a:r>
            <a:r>
              <a:rPr lang="en-US" sz="1600" dirty="0" err="1"/>
              <a:t>log_amount</a:t>
            </a:r>
            <a:endParaRPr lang="en-US" sz="1600" dirty="0"/>
          </a:p>
          <a:p>
            <a:pPr lvl="3" indent="-360000">
              <a:buFont typeface="Wingdings" panose="05000000000000000000" pitchFamily="2" charset="2"/>
              <a:buChar char="§"/>
              <a:tabLst>
                <a:tab pos="540000" algn="l"/>
              </a:tabLst>
            </a:pPr>
            <a:endParaRPr lang="en-US" dirty="0"/>
          </a:p>
          <a:p>
            <a:endParaRPr lang="en-SG" dirty="0"/>
          </a:p>
        </p:txBody>
      </p:sp>
    </p:spTree>
    <p:extLst>
      <p:ext uri="{BB962C8B-B14F-4D97-AF65-F5344CB8AC3E}">
        <p14:creationId xmlns:p14="http://schemas.microsoft.com/office/powerpoint/2010/main" val="332345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998CE-342E-4F44-9C44-62AF153A2EA1}"/>
              </a:ext>
            </a:extLst>
          </p:cNvPr>
          <p:cNvSpPr>
            <a:spLocks noGrp="1"/>
          </p:cNvSpPr>
          <p:nvPr>
            <p:ph type="title"/>
          </p:nvPr>
        </p:nvSpPr>
        <p:spPr/>
        <p:txBody>
          <a:bodyPr/>
          <a:lstStyle/>
          <a:p>
            <a:r>
              <a:rPr lang="en-US" dirty="0"/>
              <a:t>The Problem</a:t>
            </a:r>
            <a:endParaRPr lang="en-SG" dirty="0"/>
          </a:p>
        </p:txBody>
      </p:sp>
      <p:sp>
        <p:nvSpPr>
          <p:cNvPr id="3" name="Content Placeholder 2">
            <a:extLst>
              <a:ext uri="{FF2B5EF4-FFF2-40B4-BE49-F238E27FC236}">
                <a16:creationId xmlns:a16="http://schemas.microsoft.com/office/drawing/2014/main" id="{6958675C-96FE-4328-A26E-18BD7E596E2E}"/>
              </a:ext>
            </a:extLst>
          </p:cNvPr>
          <p:cNvSpPr>
            <a:spLocks noGrp="1"/>
          </p:cNvSpPr>
          <p:nvPr>
            <p:ph idx="1"/>
          </p:nvPr>
        </p:nvSpPr>
        <p:spPr/>
        <p:txBody>
          <a:bodyPr/>
          <a:lstStyle/>
          <a:p>
            <a:pPr indent="-360000">
              <a:buFont typeface="Wingdings" panose="05000000000000000000" pitchFamily="2" charset="2"/>
              <a:buChar char="§"/>
              <a:tabLst>
                <a:tab pos="540000" algn="l"/>
              </a:tabLst>
            </a:pPr>
            <a:r>
              <a:rPr lang="en-US" dirty="0"/>
              <a:t>We have clinical and financial data of patients hospitalized for a certain condition</a:t>
            </a:r>
          </a:p>
          <a:p>
            <a:pPr indent="-360000">
              <a:buFont typeface="Wingdings" panose="05000000000000000000" pitchFamily="2" charset="2"/>
              <a:buChar char="§"/>
              <a:tabLst>
                <a:tab pos="540000" algn="l"/>
              </a:tabLst>
            </a:pPr>
            <a:r>
              <a:rPr lang="en-US" dirty="0"/>
              <a:t>There are several factors that can affect the cost of care </a:t>
            </a:r>
          </a:p>
          <a:p>
            <a:pPr indent="-360000">
              <a:buFont typeface="Wingdings" panose="05000000000000000000" pitchFamily="2" charset="2"/>
              <a:buChar char="§"/>
              <a:tabLst>
                <a:tab pos="540000" algn="l"/>
              </a:tabLst>
            </a:pPr>
            <a:r>
              <a:rPr lang="en-US" dirty="0"/>
              <a:t>As such, we want to find insights about the drivers of cost of care for patients of this condition</a:t>
            </a:r>
          </a:p>
          <a:p>
            <a:pPr indent="-360000">
              <a:buFont typeface="Wingdings" panose="05000000000000000000" pitchFamily="2" charset="2"/>
              <a:buChar char="§"/>
              <a:tabLst>
                <a:tab pos="540000" algn="l"/>
              </a:tabLst>
            </a:pPr>
            <a:endParaRPr lang="en-SG" dirty="0"/>
          </a:p>
        </p:txBody>
      </p:sp>
      <p:sp>
        <p:nvSpPr>
          <p:cNvPr id="4" name="Rectangle 3">
            <a:extLst>
              <a:ext uri="{FF2B5EF4-FFF2-40B4-BE49-F238E27FC236}">
                <a16:creationId xmlns:a16="http://schemas.microsoft.com/office/drawing/2014/main" id="{3A5A690F-0DC3-4321-94F8-48C758DD61F5}"/>
              </a:ext>
            </a:extLst>
          </p:cNvPr>
          <p:cNvSpPr/>
          <p:nvPr/>
        </p:nvSpPr>
        <p:spPr>
          <a:xfrm>
            <a:off x="1482437" y="4738255"/>
            <a:ext cx="9227127" cy="67689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Objective: </a:t>
            </a:r>
            <a:r>
              <a:rPr lang="en-US" sz="2000" dirty="0">
                <a:solidFill>
                  <a:schemeClr val="tx1"/>
                </a:solidFill>
              </a:rPr>
              <a:t>To determine the </a:t>
            </a:r>
            <a:r>
              <a:rPr lang="en-US" sz="2000" b="1" dirty="0">
                <a:solidFill>
                  <a:schemeClr val="tx1"/>
                </a:solidFill>
              </a:rPr>
              <a:t>key drivers of cost of care </a:t>
            </a:r>
            <a:r>
              <a:rPr lang="en-US" sz="2000" dirty="0">
                <a:solidFill>
                  <a:schemeClr val="tx1"/>
                </a:solidFill>
              </a:rPr>
              <a:t>for patients hospitalized</a:t>
            </a:r>
            <a:endParaRPr lang="en-SG" sz="2000" b="1" dirty="0">
              <a:solidFill>
                <a:schemeClr val="tx1"/>
              </a:solidFill>
            </a:endParaRPr>
          </a:p>
        </p:txBody>
      </p:sp>
    </p:spTree>
    <p:extLst>
      <p:ext uri="{BB962C8B-B14F-4D97-AF65-F5344CB8AC3E}">
        <p14:creationId xmlns:p14="http://schemas.microsoft.com/office/powerpoint/2010/main" val="228559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Dimensionality Reduction</a:t>
            </a:r>
            <a:br>
              <a:rPr lang="en-US" dirty="0"/>
            </a:br>
            <a:r>
              <a:rPr lang="en-US" sz="3200" dirty="0"/>
              <a:t>(Part 1 – PCA)</a:t>
            </a:r>
            <a:endParaRPr lang="en-SG" dirty="0"/>
          </a:p>
        </p:txBody>
      </p:sp>
      <p:sp>
        <p:nvSpPr>
          <p:cNvPr id="20" name="Content Placeholder 2">
            <a:extLst>
              <a:ext uri="{FF2B5EF4-FFF2-40B4-BE49-F238E27FC236}">
                <a16:creationId xmlns:a16="http://schemas.microsoft.com/office/drawing/2014/main" id="{3C735D3B-6914-40CC-A352-1ED3F1EAF436}"/>
              </a:ext>
            </a:extLst>
          </p:cNvPr>
          <p:cNvSpPr>
            <a:spLocks noGrp="1"/>
          </p:cNvSpPr>
          <p:nvPr>
            <p:ph idx="1"/>
          </p:nvPr>
        </p:nvSpPr>
        <p:spPr>
          <a:xfrm>
            <a:off x="6794500" y="2108201"/>
            <a:ext cx="4437380" cy="3873499"/>
          </a:xfrm>
        </p:spPr>
        <p:txBody>
          <a:bodyPr>
            <a:normAutofit/>
          </a:body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800" dirty="0"/>
              <a:t>PCA was performed on the dataset to reduce dimensionality and determine key features through principal components</a:t>
            </a:r>
          </a:p>
          <a:p>
            <a:pPr lvl="3" indent="-360000">
              <a:buFont typeface="Wingdings" panose="05000000000000000000" pitchFamily="2" charset="2"/>
              <a:buChar char="§"/>
              <a:tabLst>
                <a:tab pos="540000" algn="l"/>
              </a:tabLst>
            </a:pPr>
            <a:r>
              <a:rPr lang="en-US" sz="1800" dirty="0"/>
              <a:t>In order to capture 70% of the variance, it was found that 19 PCs were required</a:t>
            </a:r>
            <a:endParaRPr lang="en-US" dirty="0"/>
          </a:p>
          <a:p>
            <a:endParaRPr lang="en-SG" dirty="0"/>
          </a:p>
        </p:txBody>
      </p:sp>
      <p:pic>
        <p:nvPicPr>
          <p:cNvPr id="4" name="Picture 3" descr="A picture containing chart&#10;&#10;Description automatically generated">
            <a:extLst>
              <a:ext uri="{FF2B5EF4-FFF2-40B4-BE49-F238E27FC236}">
                <a16:creationId xmlns:a16="http://schemas.microsoft.com/office/drawing/2014/main" id="{AD54E22D-6ACE-4E15-9E43-8CB4D36C83BC}"/>
              </a:ext>
            </a:extLst>
          </p:cNvPr>
          <p:cNvPicPr>
            <a:picLocks noChangeAspect="1"/>
          </p:cNvPicPr>
          <p:nvPr/>
        </p:nvPicPr>
        <p:blipFill rotWithShape="1">
          <a:blip r:embed="rId2"/>
          <a:srcRect r="859"/>
          <a:stretch/>
        </p:blipFill>
        <p:spPr>
          <a:xfrm>
            <a:off x="1036320" y="1950247"/>
            <a:ext cx="5681980" cy="4355550"/>
          </a:xfrm>
          <a:prstGeom prst="rect">
            <a:avLst/>
          </a:prstGeom>
        </p:spPr>
      </p:pic>
    </p:spTree>
    <p:extLst>
      <p:ext uri="{BB962C8B-B14F-4D97-AF65-F5344CB8AC3E}">
        <p14:creationId xmlns:p14="http://schemas.microsoft.com/office/powerpoint/2010/main" val="371142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Dimensionality Reduction</a:t>
            </a:r>
            <a:br>
              <a:rPr lang="en-US" dirty="0"/>
            </a:br>
            <a:r>
              <a:rPr lang="en-US" sz="3200" dirty="0"/>
              <a:t>(Part 1 – PCA)</a:t>
            </a:r>
            <a:endParaRPr lang="en-SG" dirty="0"/>
          </a:p>
        </p:txBody>
      </p:sp>
      <p:sp>
        <p:nvSpPr>
          <p:cNvPr id="20" name="Content Placeholder 2">
            <a:extLst>
              <a:ext uri="{FF2B5EF4-FFF2-40B4-BE49-F238E27FC236}">
                <a16:creationId xmlns:a16="http://schemas.microsoft.com/office/drawing/2014/main" id="{3C735D3B-6914-40CC-A352-1ED3F1EAF436}"/>
              </a:ext>
            </a:extLst>
          </p:cNvPr>
          <p:cNvSpPr>
            <a:spLocks noGrp="1"/>
          </p:cNvSpPr>
          <p:nvPr>
            <p:ph idx="1"/>
          </p:nvPr>
        </p:nvSpPr>
        <p:spPr>
          <a:xfrm>
            <a:off x="1097280" y="2108201"/>
            <a:ext cx="10058400" cy="3873499"/>
          </a:xfrm>
        </p:spPr>
        <p:txBody>
          <a:bodyPr>
            <a:normAutofit/>
          </a:bodyPr>
          <a:lstStyle/>
          <a:p>
            <a:pPr indent="-360000">
              <a:buFont typeface="Wingdings" panose="05000000000000000000" pitchFamily="2" charset="2"/>
              <a:buChar char="§"/>
              <a:tabLst>
                <a:tab pos="540000" algn="l"/>
              </a:tabLst>
            </a:pPr>
            <a:r>
              <a:rPr lang="en-US" sz="2000" b="1" dirty="0"/>
              <a:t>Observation 1 (Principal Component with Amount and </a:t>
            </a:r>
            <a:r>
              <a:rPr lang="en-US" sz="2000" b="1" dirty="0" err="1"/>
              <a:t>Log_Amount</a:t>
            </a:r>
            <a:r>
              <a:rPr lang="en-US" sz="2000" b="1" dirty="0"/>
              <a:t>)</a:t>
            </a:r>
            <a:r>
              <a:rPr lang="en-US" dirty="0"/>
              <a:t>:</a:t>
            </a:r>
          </a:p>
          <a:p>
            <a:pPr lvl="3" indent="-360000">
              <a:buFont typeface="Wingdings" panose="05000000000000000000" pitchFamily="2" charset="2"/>
              <a:buChar char="§"/>
              <a:tabLst>
                <a:tab pos="540000" algn="l"/>
              </a:tabLst>
            </a:pPr>
            <a:r>
              <a:rPr lang="en-US" sz="1600" dirty="0"/>
              <a:t>The first Principal Component is positively related with ‘symptom_5’, ‘amount’ and ‘</a:t>
            </a:r>
            <a:r>
              <a:rPr lang="en-US" sz="1600" dirty="0" err="1"/>
              <a:t>log_amount</a:t>
            </a:r>
            <a:r>
              <a:rPr lang="en-US" sz="1600" dirty="0"/>
              <a:t>’ and negatively correlated with ‘</a:t>
            </a:r>
            <a:r>
              <a:rPr lang="en-US" sz="1600" dirty="0" err="1"/>
              <a:t>resident_status_Singaporean</a:t>
            </a:r>
            <a:r>
              <a:rPr lang="en-US" sz="1600" dirty="0"/>
              <a:t>’</a:t>
            </a:r>
          </a:p>
          <a:p>
            <a:pPr lvl="3" indent="-360000">
              <a:buFont typeface="Wingdings" panose="05000000000000000000" pitchFamily="2" charset="2"/>
              <a:buChar char="§"/>
              <a:tabLst>
                <a:tab pos="540000" algn="l"/>
              </a:tabLst>
            </a:pPr>
            <a:r>
              <a:rPr lang="en-US" sz="1600" dirty="0"/>
              <a:t>This captures the observation that those with ‘symptom_5’ are related to higher amounts</a:t>
            </a:r>
          </a:p>
          <a:p>
            <a:pPr lvl="3" indent="-360000">
              <a:buFont typeface="Wingdings" panose="05000000000000000000" pitchFamily="2" charset="2"/>
              <a:buChar char="§"/>
              <a:tabLst>
                <a:tab pos="540000" algn="l"/>
              </a:tabLst>
            </a:pPr>
            <a:r>
              <a:rPr lang="en-US" sz="1600" dirty="0"/>
              <a:t>It also captures that those who are Singaporean are related to lower amounts</a:t>
            </a:r>
          </a:p>
          <a:p>
            <a:pPr lvl="3" indent="-360000">
              <a:buFont typeface="Wingdings" panose="05000000000000000000" pitchFamily="2" charset="2"/>
              <a:buChar char="§"/>
              <a:tabLst>
                <a:tab pos="540000" algn="l"/>
              </a:tabLst>
            </a:pPr>
            <a:r>
              <a:rPr lang="en-US" sz="1600" dirty="0"/>
              <a:t>Conclusion from PCA: symptom_5 and </a:t>
            </a:r>
            <a:r>
              <a:rPr lang="en-US" sz="1600" dirty="0" err="1"/>
              <a:t>resident_status_Singaporean</a:t>
            </a:r>
            <a:r>
              <a:rPr lang="en-US" sz="1600" dirty="0"/>
              <a:t> are important features to predict amount and </a:t>
            </a:r>
            <a:r>
              <a:rPr lang="en-US" sz="1600" dirty="0" err="1"/>
              <a:t>log_amount</a:t>
            </a:r>
            <a:endParaRPr lang="en-US" sz="1600" dirty="0"/>
          </a:p>
          <a:p>
            <a:pPr lvl="1" indent="-360000">
              <a:buClr>
                <a:srgbClr val="F6A21D"/>
              </a:buClr>
              <a:buFont typeface="Wingdings" panose="05000000000000000000" pitchFamily="2" charset="2"/>
              <a:buChar char="§"/>
              <a:tabLst>
                <a:tab pos="540000" algn="l"/>
              </a:tabLst>
            </a:pPr>
            <a:r>
              <a:rPr lang="en-US" sz="2000" b="1" dirty="0"/>
              <a:t>Observation 2 (No other PC with Amount and </a:t>
            </a:r>
            <a:r>
              <a:rPr lang="en-US" sz="2000" b="1" dirty="0" err="1"/>
              <a:t>Log_Amount</a:t>
            </a:r>
            <a:r>
              <a:rPr lang="en-US" sz="2000" b="1" dirty="0"/>
              <a:t>)</a:t>
            </a:r>
            <a:r>
              <a:rPr lang="en-US" sz="2000" dirty="0"/>
              <a:t>:</a:t>
            </a:r>
          </a:p>
          <a:p>
            <a:pPr lvl="3" indent="-360000">
              <a:buFont typeface="Wingdings" panose="05000000000000000000" pitchFamily="2" charset="2"/>
              <a:buChar char="§"/>
              <a:tabLst>
                <a:tab pos="540000" algn="l"/>
              </a:tabLst>
            </a:pPr>
            <a:r>
              <a:rPr lang="en-US" sz="1600" dirty="0"/>
              <a:t>There are no other PCs with ‘Amount’ and ‘</a:t>
            </a:r>
            <a:r>
              <a:rPr lang="en-US" sz="1600" dirty="0" err="1"/>
              <a:t>Log_Amount</a:t>
            </a:r>
            <a:r>
              <a:rPr lang="en-US" sz="1600" dirty="0"/>
              <a:t>’</a:t>
            </a:r>
            <a:endParaRPr lang="en-US" dirty="0"/>
          </a:p>
          <a:p>
            <a:endParaRPr lang="en-SG" dirty="0"/>
          </a:p>
        </p:txBody>
      </p:sp>
    </p:spTree>
    <p:extLst>
      <p:ext uri="{BB962C8B-B14F-4D97-AF65-F5344CB8AC3E}">
        <p14:creationId xmlns:p14="http://schemas.microsoft.com/office/powerpoint/2010/main" val="204354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Dimensionality Reduction</a:t>
            </a:r>
            <a:br>
              <a:rPr lang="en-US" dirty="0"/>
            </a:br>
            <a:r>
              <a:rPr lang="en-US" sz="3200" dirty="0"/>
              <a:t>(Part 2 – tSNE)</a:t>
            </a:r>
            <a:endParaRPr lang="en-SG" dirty="0"/>
          </a:p>
        </p:txBody>
      </p:sp>
      <p:pic>
        <p:nvPicPr>
          <p:cNvPr id="6" name="Picture 5" descr="Chart, scatter chart&#10;&#10;Description automatically generated">
            <a:extLst>
              <a:ext uri="{FF2B5EF4-FFF2-40B4-BE49-F238E27FC236}">
                <a16:creationId xmlns:a16="http://schemas.microsoft.com/office/drawing/2014/main" id="{4E221165-C27F-4B34-9C05-A41452B7028F}"/>
              </a:ext>
            </a:extLst>
          </p:cNvPr>
          <p:cNvPicPr>
            <a:picLocks noChangeAspect="1"/>
          </p:cNvPicPr>
          <p:nvPr/>
        </p:nvPicPr>
        <p:blipFill>
          <a:blip r:embed="rId2"/>
          <a:stretch>
            <a:fillRect/>
          </a:stretch>
        </p:blipFill>
        <p:spPr>
          <a:xfrm>
            <a:off x="1097280" y="1930399"/>
            <a:ext cx="4757419" cy="4413408"/>
          </a:xfrm>
          <a:prstGeom prst="rect">
            <a:avLst/>
          </a:prstGeom>
        </p:spPr>
      </p:pic>
      <p:sp>
        <p:nvSpPr>
          <p:cNvPr id="8" name="Content Placeholder 2">
            <a:extLst>
              <a:ext uri="{FF2B5EF4-FFF2-40B4-BE49-F238E27FC236}">
                <a16:creationId xmlns:a16="http://schemas.microsoft.com/office/drawing/2014/main" id="{CC48FDCB-977B-4CFF-8238-2B0EB508EBA9}"/>
              </a:ext>
            </a:extLst>
          </p:cNvPr>
          <p:cNvSpPr>
            <a:spLocks noGrp="1"/>
          </p:cNvSpPr>
          <p:nvPr>
            <p:ph idx="1"/>
          </p:nvPr>
        </p:nvSpPr>
        <p:spPr>
          <a:xfrm>
            <a:off x="6474461" y="2108201"/>
            <a:ext cx="4757419" cy="3873499"/>
          </a:xfrm>
        </p:spPr>
        <p:txBody>
          <a:bodyPr>
            <a:normAutofit/>
          </a:body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800" dirty="0"/>
              <a:t>tSNE was performed on the dataset to reduce dimensionality to 2 components and find clusters in the </a:t>
            </a:r>
            <a:r>
              <a:rPr lang="en-US" sz="1800" dirty="0" err="1"/>
              <a:t>datset</a:t>
            </a:r>
            <a:endParaRPr lang="en-US" sz="1800" dirty="0"/>
          </a:p>
          <a:p>
            <a:pPr lvl="3" indent="-360000">
              <a:buFont typeface="Wingdings" panose="05000000000000000000" pitchFamily="2" charset="2"/>
              <a:buChar char="§"/>
              <a:tabLst>
                <a:tab pos="540000" algn="l"/>
              </a:tabLst>
            </a:pPr>
            <a:r>
              <a:rPr lang="en-US" sz="1800" dirty="0"/>
              <a:t>Multiple values of the parameter ‘perplexity’ were used and it was observed that a value of 35 produced good clusters with a total of 6 groupings</a:t>
            </a:r>
          </a:p>
          <a:p>
            <a:endParaRPr lang="en-SG" dirty="0"/>
          </a:p>
        </p:txBody>
      </p:sp>
    </p:spTree>
    <p:extLst>
      <p:ext uri="{BB962C8B-B14F-4D97-AF65-F5344CB8AC3E}">
        <p14:creationId xmlns:p14="http://schemas.microsoft.com/office/powerpoint/2010/main" val="192849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Dimensionality Reduction</a:t>
            </a:r>
            <a:br>
              <a:rPr lang="en-US" dirty="0"/>
            </a:br>
            <a:r>
              <a:rPr lang="en-US" sz="3200" dirty="0"/>
              <a:t>(Part 2 – tSNE)</a:t>
            </a:r>
            <a:endParaRPr lang="en-SG" dirty="0"/>
          </a:p>
        </p:txBody>
      </p:sp>
      <p:sp>
        <p:nvSpPr>
          <p:cNvPr id="20" name="Content Placeholder 2">
            <a:extLst>
              <a:ext uri="{FF2B5EF4-FFF2-40B4-BE49-F238E27FC236}">
                <a16:creationId xmlns:a16="http://schemas.microsoft.com/office/drawing/2014/main" id="{3C735D3B-6914-40CC-A352-1ED3F1EAF436}"/>
              </a:ext>
            </a:extLst>
          </p:cNvPr>
          <p:cNvSpPr>
            <a:spLocks noGrp="1"/>
          </p:cNvSpPr>
          <p:nvPr>
            <p:ph idx="1"/>
          </p:nvPr>
        </p:nvSpPr>
        <p:spPr>
          <a:xfrm>
            <a:off x="1097280" y="2108201"/>
            <a:ext cx="10058400" cy="3873499"/>
          </a:xfrm>
        </p:spPr>
        <p:txBody>
          <a:bodyPr>
            <a:normAutofit/>
          </a:bodyPr>
          <a:lstStyle/>
          <a:p>
            <a:pPr indent="-360000">
              <a:buFont typeface="Wingdings" panose="05000000000000000000" pitchFamily="2" charset="2"/>
              <a:buChar char="§"/>
              <a:tabLst>
                <a:tab pos="540000" algn="l"/>
              </a:tabLst>
            </a:pPr>
            <a:r>
              <a:rPr lang="en-US" sz="2000" b="1" dirty="0"/>
              <a:t>Observation 1 (Characteristics of Groups)</a:t>
            </a:r>
            <a:r>
              <a:rPr lang="en-US" dirty="0"/>
              <a:t>:</a:t>
            </a:r>
          </a:p>
          <a:p>
            <a:pPr lvl="3" indent="-360000">
              <a:buFont typeface="Wingdings" panose="05000000000000000000" pitchFamily="2" charset="2"/>
              <a:buChar char="§"/>
              <a:tabLst>
                <a:tab pos="540000" algn="l"/>
              </a:tabLst>
            </a:pPr>
            <a:r>
              <a:rPr lang="en-US" sz="1600" dirty="0"/>
              <a:t>It was found that the groups could be differentiated by the resident status, race, medical history or symptoms</a:t>
            </a:r>
          </a:p>
          <a:p>
            <a:pPr lvl="5" indent="-360000">
              <a:buClrTx/>
              <a:buFont typeface="Courier New" panose="02070309020205020404" pitchFamily="49" charset="0"/>
              <a:buChar char="o"/>
              <a:tabLst>
                <a:tab pos="540000" algn="l"/>
              </a:tabLst>
            </a:pPr>
            <a:r>
              <a:rPr lang="en-US" sz="1600" dirty="0"/>
              <a:t>Group 1: No medical_history_6</a:t>
            </a:r>
          </a:p>
          <a:p>
            <a:pPr lvl="5" indent="-360000">
              <a:buClrTx/>
              <a:buFont typeface="Courier New" panose="02070309020205020404" pitchFamily="49" charset="0"/>
              <a:buChar char="o"/>
              <a:tabLst>
                <a:tab pos="540000" algn="l"/>
              </a:tabLst>
            </a:pPr>
            <a:r>
              <a:rPr lang="en-US" sz="1600" dirty="0"/>
              <a:t>Group 2: medical_history_4, no medical_history_6</a:t>
            </a:r>
          </a:p>
          <a:p>
            <a:pPr lvl="5" indent="-360000">
              <a:buClrTx/>
              <a:buFont typeface="Courier New" panose="02070309020205020404" pitchFamily="49" charset="0"/>
              <a:buChar char="o"/>
              <a:tabLst>
                <a:tab pos="540000" algn="l"/>
              </a:tabLst>
            </a:pPr>
            <a:r>
              <a:rPr lang="en-US" sz="1600" dirty="0"/>
              <a:t>Group 3: symptom_4</a:t>
            </a:r>
          </a:p>
          <a:p>
            <a:pPr lvl="5" indent="-360000">
              <a:buClrTx/>
              <a:buFont typeface="Courier New" panose="02070309020205020404" pitchFamily="49" charset="0"/>
              <a:buChar char="o"/>
              <a:tabLst>
                <a:tab pos="540000" algn="l"/>
              </a:tabLst>
            </a:pPr>
            <a:r>
              <a:rPr lang="en-US" sz="1600" dirty="0"/>
              <a:t>Group 4: medical_history_5</a:t>
            </a:r>
          </a:p>
          <a:p>
            <a:pPr lvl="5" indent="-360000">
              <a:buClrTx/>
              <a:buFont typeface="Courier New" panose="02070309020205020404" pitchFamily="49" charset="0"/>
              <a:buChar char="o"/>
              <a:tabLst>
                <a:tab pos="540000" algn="l"/>
              </a:tabLst>
            </a:pPr>
            <a:r>
              <a:rPr lang="en-US" sz="1600" dirty="0"/>
              <a:t>Group 5: No medical_history_6</a:t>
            </a:r>
          </a:p>
          <a:p>
            <a:pPr lvl="5" indent="-360000">
              <a:buClrTx/>
              <a:buFont typeface="Courier New" panose="02070309020205020404" pitchFamily="49" charset="0"/>
              <a:buChar char="o"/>
              <a:tabLst>
                <a:tab pos="540000" algn="l"/>
              </a:tabLst>
            </a:pPr>
            <a:r>
              <a:rPr lang="en-US" sz="1600" dirty="0"/>
              <a:t>Group 6: Largest variance in weight, height, amount and </a:t>
            </a:r>
            <a:r>
              <a:rPr lang="en-US" sz="1600" dirty="0" err="1"/>
              <a:t>days_admitted</a:t>
            </a:r>
            <a:endParaRPr lang="en-US" sz="1600" dirty="0"/>
          </a:p>
          <a:p>
            <a:pPr lvl="3" indent="-360000">
              <a:buFont typeface="Wingdings" panose="05000000000000000000" pitchFamily="2" charset="2"/>
              <a:buChar char="§"/>
              <a:tabLst>
                <a:tab pos="540000" algn="l"/>
              </a:tabLst>
            </a:pPr>
            <a:r>
              <a:rPr lang="en-US" sz="1600" dirty="0"/>
              <a:t>While Group 6 had the largest variance in amount, the group was not immediately differentiable by features</a:t>
            </a:r>
          </a:p>
          <a:p>
            <a:pPr lvl="3" indent="-360000">
              <a:buFont typeface="Courier New" panose="02070309020205020404" pitchFamily="49" charset="0"/>
              <a:buChar char="o"/>
              <a:tabLst>
                <a:tab pos="540000" algn="l"/>
              </a:tabLst>
            </a:pPr>
            <a:endParaRPr lang="en-SG" sz="1100" dirty="0"/>
          </a:p>
        </p:txBody>
      </p:sp>
    </p:spTree>
    <p:extLst>
      <p:ext uri="{BB962C8B-B14F-4D97-AF65-F5344CB8AC3E}">
        <p14:creationId xmlns:p14="http://schemas.microsoft.com/office/powerpoint/2010/main" val="3343875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701020" cy="1450757"/>
          </a:xfrm>
        </p:spPr>
        <p:txBody>
          <a:bodyPr>
            <a:normAutofit/>
          </a:bodyPr>
          <a:lstStyle/>
          <a:p>
            <a:r>
              <a:rPr lang="en-US" dirty="0"/>
              <a:t>Dimensionality Reduction</a:t>
            </a:r>
            <a:br>
              <a:rPr lang="en-US" dirty="0"/>
            </a:br>
            <a:r>
              <a:rPr lang="en-US" sz="3200" dirty="0"/>
              <a:t>Key Insights</a:t>
            </a:r>
            <a:endParaRPr lang="en-SG" dirty="0"/>
          </a:p>
        </p:txBody>
      </p:sp>
      <p:sp>
        <p:nvSpPr>
          <p:cNvPr id="6" name="Content Placeholder 2">
            <a:extLst>
              <a:ext uri="{FF2B5EF4-FFF2-40B4-BE49-F238E27FC236}">
                <a16:creationId xmlns:a16="http://schemas.microsoft.com/office/drawing/2014/main" id="{DE1B3059-ECA2-480B-88D1-1CECA017021E}"/>
              </a:ext>
            </a:extLst>
          </p:cNvPr>
          <p:cNvSpPr>
            <a:spLocks noGrp="1"/>
          </p:cNvSpPr>
          <p:nvPr>
            <p:ph idx="1"/>
          </p:nvPr>
        </p:nvSpPr>
        <p:spPr>
          <a:xfrm>
            <a:off x="1097280" y="2108201"/>
            <a:ext cx="10058400" cy="3873499"/>
          </a:xfrm>
        </p:spPr>
        <p:txBody>
          <a:bodyPr>
            <a:normAutofit/>
          </a:bodyPr>
          <a:lstStyle/>
          <a:p>
            <a:pPr indent="-360000">
              <a:buFont typeface="Wingdings" panose="05000000000000000000" pitchFamily="2" charset="2"/>
              <a:buChar char="§"/>
              <a:tabLst>
                <a:tab pos="540000" algn="l"/>
              </a:tabLst>
            </a:pPr>
            <a:r>
              <a:rPr lang="en-US" sz="2000" b="1" dirty="0"/>
              <a:t>Insight 1 (Symptom_5 and </a:t>
            </a:r>
            <a:r>
              <a:rPr lang="en-US" sz="2000" b="1" dirty="0" err="1"/>
              <a:t>Resident_Status_Singaporean</a:t>
            </a:r>
            <a:r>
              <a:rPr lang="en-US" sz="2000" b="1" dirty="0"/>
              <a:t>)</a:t>
            </a:r>
            <a:endParaRPr lang="en-US" dirty="0"/>
          </a:p>
          <a:p>
            <a:pPr lvl="3" indent="-360000">
              <a:buFont typeface="Wingdings" panose="05000000000000000000" pitchFamily="2" charset="2"/>
              <a:buChar char="§"/>
              <a:tabLst>
                <a:tab pos="540000" algn="l"/>
              </a:tabLst>
            </a:pPr>
            <a:r>
              <a:rPr lang="en-US" sz="1600" dirty="0"/>
              <a:t>The largest variance of the dataset, explained by PC1 in PCA, is positively related with ‘symptom_5’, ‘amount’ and ‘</a:t>
            </a:r>
            <a:r>
              <a:rPr lang="en-US" sz="1600" dirty="0" err="1"/>
              <a:t>log_amount</a:t>
            </a:r>
            <a:r>
              <a:rPr lang="en-US" sz="1600" dirty="0"/>
              <a:t>’ and negatively correlated with ‘</a:t>
            </a:r>
            <a:r>
              <a:rPr lang="en-US" sz="1600" dirty="0" err="1"/>
              <a:t>resident_status_Singaporean</a:t>
            </a:r>
            <a:r>
              <a:rPr lang="en-US" sz="1600" dirty="0"/>
              <a:t>’</a:t>
            </a:r>
          </a:p>
          <a:p>
            <a:pPr lvl="3" indent="-360000">
              <a:buFont typeface="Wingdings" panose="05000000000000000000" pitchFamily="2" charset="2"/>
              <a:buChar char="§"/>
              <a:tabLst>
                <a:tab pos="540000" algn="l"/>
              </a:tabLst>
            </a:pPr>
            <a:r>
              <a:rPr lang="en-US" sz="1600" dirty="0"/>
              <a:t>‘symptom_5’ and ‘</a:t>
            </a:r>
            <a:r>
              <a:rPr lang="en-US" sz="1600" dirty="0" err="1"/>
              <a:t>resident_status_Singaporean</a:t>
            </a:r>
            <a:r>
              <a:rPr lang="en-US" sz="1600" dirty="0"/>
              <a:t>’ are important features to predict ‘amount’ and ‘</a:t>
            </a:r>
            <a:r>
              <a:rPr lang="en-US" sz="1600" dirty="0" err="1"/>
              <a:t>log_amount</a:t>
            </a:r>
            <a:r>
              <a:rPr lang="en-US" sz="1600" dirty="0"/>
              <a:t>’</a:t>
            </a:r>
          </a:p>
          <a:p>
            <a:pPr marL="0" indent="0">
              <a:buNone/>
            </a:pPr>
            <a:endParaRPr lang="en-SG" dirty="0"/>
          </a:p>
        </p:txBody>
      </p:sp>
    </p:spTree>
    <p:extLst>
      <p:ext uri="{BB962C8B-B14F-4D97-AF65-F5344CB8AC3E}">
        <p14:creationId xmlns:p14="http://schemas.microsoft.com/office/powerpoint/2010/main" val="1155681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Linear Regression Model</a:t>
            </a:r>
            <a:endParaRPr lang="en-SG" dirty="0"/>
          </a:p>
        </p:txBody>
      </p:sp>
      <p:pic>
        <p:nvPicPr>
          <p:cNvPr id="7" name="Picture 6" descr="Table&#10;&#10;Description automatically generated">
            <a:extLst>
              <a:ext uri="{FF2B5EF4-FFF2-40B4-BE49-F238E27FC236}">
                <a16:creationId xmlns:a16="http://schemas.microsoft.com/office/drawing/2014/main" id="{13A6D154-6D94-4585-B455-B450389F4FD3}"/>
              </a:ext>
            </a:extLst>
          </p:cNvPr>
          <p:cNvPicPr>
            <a:picLocks noChangeAspect="1"/>
          </p:cNvPicPr>
          <p:nvPr/>
        </p:nvPicPr>
        <p:blipFill>
          <a:blip r:embed="rId2"/>
          <a:stretch>
            <a:fillRect/>
          </a:stretch>
        </p:blipFill>
        <p:spPr>
          <a:xfrm>
            <a:off x="60960" y="1028700"/>
            <a:ext cx="4986380" cy="5257800"/>
          </a:xfrm>
          <a:prstGeom prst="rect">
            <a:avLst/>
          </a:prstGeom>
        </p:spPr>
      </p:pic>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52689D82-9EF0-43B3-AE14-197A207BCA2E}"/>
                  </a:ext>
                </a:extLst>
              </p:cNvPr>
              <p:cNvSpPr txBox="1">
                <a:spLocks/>
              </p:cNvSpPr>
              <p:nvPr/>
            </p:nvSpPr>
            <p:spPr>
              <a:xfrm>
                <a:off x="5047341" y="1117601"/>
                <a:ext cx="7083700" cy="5168899"/>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800" dirty="0"/>
                  <a:t>The dataset was split in a ratio of 70:30 for training and testing</a:t>
                </a:r>
              </a:p>
              <a:p>
                <a:pPr lvl="3" indent="-360000">
                  <a:buFont typeface="Wingdings" panose="05000000000000000000" pitchFamily="2" charset="2"/>
                  <a:buChar char="§"/>
                  <a:tabLst>
                    <a:tab pos="540000" algn="l"/>
                  </a:tabLst>
                </a:pPr>
                <a:r>
                  <a:rPr lang="en-US" sz="1800" dirty="0"/>
                  <a:t>The Linear Regression model was trained on the training data </a:t>
                </a:r>
              </a:p>
              <a:p>
                <a:pPr lvl="3" indent="-360000">
                  <a:buFont typeface="Wingdings" panose="05000000000000000000" pitchFamily="2" charset="2"/>
                  <a:buChar char="§"/>
                  <a:tabLst>
                    <a:tab pos="540000" algn="l"/>
                  </a:tabLst>
                </a:pPr>
                <a:r>
                  <a:rPr lang="en-US" sz="1800" dirty="0"/>
                  <a:t>A hypothesis test was conducted for each parameter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𝑖</m:t>
                        </m:r>
                      </m:sub>
                    </m:sSub>
                  </m:oMath>
                </a14:m>
                <a:endParaRPr lang="en-US" sz="1800" dirty="0"/>
              </a:p>
              <a:p>
                <a:pPr marL="572688" lvl="4" indent="0">
                  <a:buNone/>
                  <a:tabLst>
                    <a:tab pos="540000" algn="l"/>
                  </a:tabLst>
                </a:pP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𝑖</m:t>
                        </m:r>
                      </m:sub>
                    </m:sSub>
                    <m:r>
                      <a:rPr lang="en-US" sz="1800" b="0" i="1" smtClean="0">
                        <a:latin typeface="Cambria Math" panose="02040503050406030204" pitchFamily="18" charset="0"/>
                      </a:rPr>
                      <m:t>=0</m:t>
                    </m:r>
                  </m:oMath>
                </a14:m>
                <a:endParaRPr lang="en-US" sz="1800" b="0" dirty="0"/>
              </a:p>
              <a:p>
                <a:pPr marL="572688" lvl="4" indent="0">
                  <a:buNone/>
                  <a:tabLst>
                    <a:tab pos="540000" algn="l"/>
                  </a:tabLst>
                </a:pPr>
                <a:r>
                  <a:rPr lang="en-US" sz="1800" b="0" dirty="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𝐻</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m:t>
                    </m:r>
                  </m:oMath>
                </a14:m>
                <a:endParaRPr lang="en-US" sz="1800" b="0" dirty="0"/>
              </a:p>
              <a:p>
                <a:pPr marL="675558" lvl="3" indent="-285750">
                  <a:buFont typeface="Wingdings" panose="05000000000000000000" pitchFamily="2" charset="2"/>
                  <a:buChar char="§"/>
                  <a:tabLst>
                    <a:tab pos="540000" algn="l"/>
                  </a:tabLst>
                </a:pPr>
                <a:r>
                  <a:rPr lang="en-US" sz="1800" dirty="0"/>
                  <a:t>Null hypotheses were rejected if p-values were&lt;0.05. Features with p-values &gt;= 0.05 were removed. </a:t>
                </a:r>
              </a:p>
              <a:p>
                <a:pPr marL="675558" lvl="3" indent="-285750">
                  <a:buFont typeface="Wingdings" panose="05000000000000000000" pitchFamily="2" charset="2"/>
                  <a:buChar char="§"/>
                  <a:tabLst>
                    <a:tab pos="540000" algn="l"/>
                  </a:tabLst>
                </a:pPr>
                <a:r>
                  <a:rPr lang="en-US" sz="1800" dirty="0"/>
                  <a:t> A linear regression model was re-trained using the remaining features and non-significant features were iteratively removed.</a:t>
                </a:r>
                <a:endParaRPr lang="en-US" sz="1800" b="0" dirty="0"/>
              </a:p>
              <a:p>
                <a:pPr marL="572688" lvl="4" indent="0">
                  <a:buNone/>
                  <a:tabLst>
                    <a:tab pos="540000" algn="l"/>
                  </a:tabLst>
                </a:pPr>
                <a:r>
                  <a:rPr lang="en-US" sz="1800" dirty="0"/>
                  <a:t> </a:t>
                </a:r>
              </a:p>
              <a:p>
                <a:endParaRPr lang="en-SG" dirty="0"/>
              </a:p>
            </p:txBody>
          </p:sp>
        </mc:Choice>
        <mc:Fallback>
          <p:sp>
            <p:nvSpPr>
              <p:cNvPr id="10" name="Content Placeholder 2">
                <a:extLst>
                  <a:ext uri="{FF2B5EF4-FFF2-40B4-BE49-F238E27FC236}">
                    <a16:creationId xmlns:a16="http://schemas.microsoft.com/office/drawing/2014/main" id="{52689D82-9EF0-43B3-AE14-197A207BCA2E}"/>
                  </a:ext>
                </a:extLst>
              </p:cNvPr>
              <p:cNvSpPr txBox="1">
                <a:spLocks noRot="1" noChangeAspect="1" noMove="1" noResize="1" noEditPoints="1" noAdjustHandles="1" noChangeArrowheads="1" noChangeShapeType="1" noTextEdit="1"/>
              </p:cNvSpPr>
              <p:nvPr/>
            </p:nvSpPr>
            <p:spPr>
              <a:xfrm>
                <a:off x="5047341" y="1117601"/>
                <a:ext cx="7083700" cy="5168899"/>
              </a:xfrm>
              <a:prstGeom prst="rect">
                <a:avLst/>
              </a:prstGeom>
              <a:blipFill>
                <a:blip r:embed="rId3"/>
                <a:stretch>
                  <a:fillRect l="-2065" t="-472"/>
                </a:stretch>
              </a:blipFill>
            </p:spPr>
            <p:txBody>
              <a:bodyPr/>
              <a:lstStyle/>
              <a:p>
                <a:r>
                  <a:rPr lang="en-SG">
                    <a:noFill/>
                  </a:rPr>
                  <a:t> </a:t>
                </a:r>
              </a:p>
            </p:txBody>
          </p:sp>
        </mc:Fallback>
      </mc:AlternateContent>
    </p:spTree>
    <p:extLst>
      <p:ext uri="{BB962C8B-B14F-4D97-AF65-F5344CB8AC3E}">
        <p14:creationId xmlns:p14="http://schemas.microsoft.com/office/powerpoint/2010/main" val="138831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Linear Regression Model</a:t>
            </a:r>
            <a:endParaRPr lang="en-SG" dirty="0"/>
          </a:p>
        </p:txBody>
      </p:sp>
      <p:pic>
        <p:nvPicPr>
          <p:cNvPr id="7" name="Picture 6" descr="Table&#10;&#10;Description automatically generated">
            <a:extLst>
              <a:ext uri="{FF2B5EF4-FFF2-40B4-BE49-F238E27FC236}">
                <a16:creationId xmlns:a16="http://schemas.microsoft.com/office/drawing/2014/main" id="{13A6D154-6D94-4585-B455-B450389F4FD3}"/>
              </a:ext>
            </a:extLst>
          </p:cNvPr>
          <p:cNvPicPr>
            <a:picLocks noChangeAspect="1"/>
          </p:cNvPicPr>
          <p:nvPr/>
        </p:nvPicPr>
        <p:blipFill>
          <a:blip r:embed="rId2"/>
          <a:stretch>
            <a:fillRect/>
          </a:stretch>
        </p:blipFill>
        <p:spPr>
          <a:xfrm>
            <a:off x="60960" y="1028700"/>
            <a:ext cx="4986380" cy="5257800"/>
          </a:xfrm>
          <a:prstGeom prst="rect">
            <a:avLst/>
          </a:prstGeom>
        </p:spPr>
      </p:pic>
      <p:graphicFrame>
        <p:nvGraphicFramePr>
          <p:cNvPr id="9" name="Table 4">
            <a:extLst>
              <a:ext uri="{FF2B5EF4-FFF2-40B4-BE49-F238E27FC236}">
                <a16:creationId xmlns:a16="http://schemas.microsoft.com/office/drawing/2014/main" id="{F9F58A40-3CEF-4897-96E2-D37F5924DED2}"/>
              </a:ext>
            </a:extLst>
          </p:cNvPr>
          <p:cNvGraphicFramePr>
            <a:graphicFrameLocks noGrp="1"/>
          </p:cNvGraphicFramePr>
          <p:nvPr>
            <p:ph idx="1"/>
            <p:extLst>
              <p:ext uri="{D42A27DB-BD31-4B8C-83A1-F6EECF244321}">
                <p14:modId xmlns:p14="http://schemas.microsoft.com/office/powerpoint/2010/main" val="25051883"/>
              </p:ext>
            </p:extLst>
          </p:nvPr>
        </p:nvGraphicFramePr>
        <p:xfrm>
          <a:off x="4986380" y="1028700"/>
          <a:ext cx="7144660" cy="1980000"/>
        </p:xfrm>
        <a:graphic>
          <a:graphicData uri="http://schemas.openxmlformats.org/drawingml/2006/table">
            <a:tbl>
              <a:tblPr firstRow="1" bandRow="1">
                <a:noFill/>
                <a:tableStyleId>{3B4B98B0-60AC-42C2-AFA5-B58CD77FA1E5}</a:tableStyleId>
              </a:tblPr>
              <a:tblGrid>
                <a:gridCol w="1786165">
                  <a:extLst>
                    <a:ext uri="{9D8B030D-6E8A-4147-A177-3AD203B41FA5}">
                      <a16:colId xmlns:a16="http://schemas.microsoft.com/office/drawing/2014/main" val="2981917977"/>
                    </a:ext>
                  </a:extLst>
                </a:gridCol>
                <a:gridCol w="1751695">
                  <a:extLst>
                    <a:ext uri="{9D8B030D-6E8A-4147-A177-3AD203B41FA5}">
                      <a16:colId xmlns:a16="http://schemas.microsoft.com/office/drawing/2014/main" val="945233394"/>
                    </a:ext>
                  </a:extLst>
                </a:gridCol>
                <a:gridCol w="1820635">
                  <a:extLst>
                    <a:ext uri="{9D8B030D-6E8A-4147-A177-3AD203B41FA5}">
                      <a16:colId xmlns:a16="http://schemas.microsoft.com/office/drawing/2014/main" val="2572263168"/>
                    </a:ext>
                  </a:extLst>
                </a:gridCol>
                <a:gridCol w="1786165">
                  <a:extLst>
                    <a:ext uri="{9D8B030D-6E8A-4147-A177-3AD203B41FA5}">
                      <a16:colId xmlns:a16="http://schemas.microsoft.com/office/drawing/2014/main" val="1765783061"/>
                    </a:ext>
                  </a:extLst>
                </a:gridCol>
              </a:tblGrid>
              <a:tr h="472182">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753909">
                <a:tc>
                  <a:txBody>
                    <a:bodyPr/>
                    <a:lstStyle/>
                    <a:p>
                      <a:pPr algn="just">
                        <a:lnSpc>
                          <a:spcPct val="115000"/>
                        </a:lnSpc>
                      </a:pPr>
                      <a:r>
                        <a:rPr lang="en-US" sz="1600" dirty="0">
                          <a:effectLst/>
                        </a:rPr>
                        <a:t>Linear Regression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0.975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0.051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0.071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753909">
                <a:tc>
                  <a:txBody>
                    <a:bodyPr/>
                    <a:lstStyle/>
                    <a:p>
                      <a:pPr algn="just">
                        <a:lnSpc>
                          <a:spcPct val="115000"/>
                        </a:lnSpc>
                      </a:pPr>
                      <a:r>
                        <a:rPr lang="en-US" sz="1600" dirty="0">
                          <a:effectLst/>
                        </a:rPr>
                        <a:t>Linear Regression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0.966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0.063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0.082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10" name="Content Placeholder 2">
            <a:extLst>
              <a:ext uri="{FF2B5EF4-FFF2-40B4-BE49-F238E27FC236}">
                <a16:creationId xmlns:a16="http://schemas.microsoft.com/office/drawing/2014/main" id="{52689D82-9EF0-43B3-AE14-197A207BCA2E}"/>
              </a:ext>
            </a:extLst>
          </p:cNvPr>
          <p:cNvSpPr txBox="1">
            <a:spLocks/>
          </p:cNvSpPr>
          <p:nvPr/>
        </p:nvSpPr>
        <p:spPr>
          <a:xfrm>
            <a:off x="5219699" y="3188701"/>
            <a:ext cx="6911341" cy="3382695"/>
          </a:xfrm>
          <a:prstGeom prst="rect">
            <a:avLst/>
          </a:prstGeom>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800" dirty="0"/>
              <a:t>The final linear regression model (ols_res_2) fits the data well with high R2 scores and low errors on both training and test data</a:t>
            </a:r>
          </a:p>
          <a:p>
            <a:pPr lvl="3" indent="-360000">
              <a:buFont typeface="Wingdings" panose="05000000000000000000" pitchFamily="2" charset="2"/>
              <a:buChar char="§"/>
              <a:tabLst>
                <a:tab pos="540000" algn="l"/>
              </a:tabLst>
            </a:pPr>
            <a:r>
              <a:rPr lang="en-US" sz="1800" dirty="0"/>
              <a:t>There were a total of </a:t>
            </a:r>
            <a:r>
              <a:rPr lang="en-US" sz="1800" b="1" dirty="0"/>
              <a:t>24</a:t>
            </a:r>
            <a:r>
              <a:rPr lang="en-US" sz="1800" dirty="0"/>
              <a:t> features in the final model</a:t>
            </a:r>
          </a:p>
          <a:p>
            <a:pPr lvl="3" indent="-360000">
              <a:buFont typeface="Wingdings" panose="05000000000000000000" pitchFamily="2" charset="2"/>
              <a:buChar char="§"/>
              <a:tabLst>
                <a:tab pos="540000" algn="l"/>
              </a:tabLst>
            </a:pPr>
            <a:r>
              <a:rPr lang="en-US" sz="1800" b="0" dirty="0"/>
              <a:t>Model was tested for assumptions and fulfilled:</a:t>
            </a:r>
          </a:p>
          <a:p>
            <a:pPr marL="1282900" lvl="6" indent="-540000">
              <a:buClrTx/>
              <a:buFont typeface="+mj-lt"/>
              <a:buAutoNum type="arabicPeriod"/>
              <a:tabLst>
                <a:tab pos="540000" algn="l"/>
              </a:tabLst>
            </a:pPr>
            <a:r>
              <a:rPr lang="en-US" sz="1500" dirty="0"/>
              <a:t>No multicollinearity between variables</a:t>
            </a:r>
          </a:p>
          <a:p>
            <a:pPr marL="1282900" lvl="6" indent="-540000">
              <a:buClrTx/>
              <a:buFont typeface="+mj-lt"/>
              <a:buAutoNum type="arabicPeriod"/>
              <a:tabLst>
                <a:tab pos="540000" algn="l"/>
              </a:tabLst>
            </a:pPr>
            <a:r>
              <a:rPr lang="en-US" sz="1500" dirty="0"/>
              <a:t>Zero mean of residuals </a:t>
            </a:r>
          </a:p>
          <a:p>
            <a:pPr marL="1282900" lvl="6" indent="-540000">
              <a:buClrTx/>
              <a:buFont typeface="+mj-lt"/>
              <a:buAutoNum type="arabicPeriod"/>
              <a:tabLst>
                <a:tab pos="540000" algn="l"/>
              </a:tabLst>
            </a:pPr>
            <a:r>
              <a:rPr lang="en-US" sz="1500" dirty="0"/>
              <a:t>Normality of residuals</a:t>
            </a:r>
          </a:p>
          <a:p>
            <a:pPr marL="1282900" lvl="6" indent="-540000">
              <a:buClrTx/>
              <a:buFont typeface="+mj-lt"/>
              <a:buAutoNum type="arabicPeriod"/>
              <a:tabLst>
                <a:tab pos="540000" algn="l"/>
              </a:tabLst>
            </a:pPr>
            <a:r>
              <a:rPr lang="en-US" sz="1500" dirty="0"/>
              <a:t>Linearity of residuals</a:t>
            </a:r>
          </a:p>
          <a:p>
            <a:pPr marL="1282900" lvl="6" indent="-540000">
              <a:buClrTx/>
              <a:buFont typeface="+mj-lt"/>
              <a:buAutoNum type="arabicPeriod"/>
              <a:tabLst>
                <a:tab pos="540000" algn="l"/>
              </a:tabLst>
            </a:pPr>
            <a:r>
              <a:rPr lang="en-US" sz="1500" dirty="0"/>
              <a:t>Homoskedasticity 			</a:t>
            </a:r>
            <a:endParaRPr lang="en-US" sz="1500" b="0" dirty="0"/>
          </a:p>
          <a:p>
            <a:pPr marL="572688" lvl="4" indent="0">
              <a:buNone/>
              <a:tabLst>
                <a:tab pos="540000" algn="l"/>
              </a:tabLst>
            </a:pPr>
            <a:r>
              <a:rPr lang="en-US" sz="1500" dirty="0"/>
              <a:t> </a:t>
            </a:r>
          </a:p>
          <a:p>
            <a:endParaRPr lang="en-SG" dirty="0"/>
          </a:p>
        </p:txBody>
      </p:sp>
    </p:spTree>
    <p:extLst>
      <p:ext uri="{BB962C8B-B14F-4D97-AF65-F5344CB8AC3E}">
        <p14:creationId xmlns:p14="http://schemas.microsoft.com/office/powerpoint/2010/main" val="321487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Linear Regression Model</a:t>
            </a:r>
            <a:endParaRPr lang="en-SG" dirty="0"/>
          </a:p>
        </p:txBody>
      </p:sp>
      <p:pic>
        <p:nvPicPr>
          <p:cNvPr id="7" name="Picture 6" descr="Table&#10;&#10;Description automatically generated">
            <a:extLst>
              <a:ext uri="{FF2B5EF4-FFF2-40B4-BE49-F238E27FC236}">
                <a16:creationId xmlns:a16="http://schemas.microsoft.com/office/drawing/2014/main" id="{13A6D154-6D94-4585-B455-B450389F4FD3}"/>
              </a:ext>
            </a:extLst>
          </p:cNvPr>
          <p:cNvPicPr>
            <a:picLocks noChangeAspect="1"/>
          </p:cNvPicPr>
          <p:nvPr/>
        </p:nvPicPr>
        <p:blipFill>
          <a:blip r:embed="rId2"/>
          <a:stretch>
            <a:fillRect/>
          </a:stretch>
        </p:blipFill>
        <p:spPr>
          <a:xfrm>
            <a:off x="60960" y="1028700"/>
            <a:ext cx="4986380" cy="5257800"/>
          </a:xfrm>
          <a:prstGeom prst="rect">
            <a:avLst/>
          </a:prstGeom>
        </p:spPr>
      </p:pic>
      <p:graphicFrame>
        <p:nvGraphicFramePr>
          <p:cNvPr id="9" name="Table 4">
            <a:extLst>
              <a:ext uri="{FF2B5EF4-FFF2-40B4-BE49-F238E27FC236}">
                <a16:creationId xmlns:a16="http://schemas.microsoft.com/office/drawing/2014/main" id="{F9F58A40-3CEF-4897-96E2-D37F5924DED2}"/>
              </a:ext>
            </a:extLst>
          </p:cNvPr>
          <p:cNvGraphicFramePr>
            <a:graphicFrameLocks noGrp="1"/>
          </p:cNvGraphicFramePr>
          <p:nvPr>
            <p:ph idx="1"/>
          </p:nvPr>
        </p:nvGraphicFramePr>
        <p:xfrm>
          <a:off x="4986380" y="1028700"/>
          <a:ext cx="7144660" cy="1980000"/>
        </p:xfrm>
        <a:graphic>
          <a:graphicData uri="http://schemas.openxmlformats.org/drawingml/2006/table">
            <a:tbl>
              <a:tblPr firstRow="1" bandRow="1">
                <a:noFill/>
                <a:tableStyleId>{3B4B98B0-60AC-42C2-AFA5-B58CD77FA1E5}</a:tableStyleId>
              </a:tblPr>
              <a:tblGrid>
                <a:gridCol w="1786165">
                  <a:extLst>
                    <a:ext uri="{9D8B030D-6E8A-4147-A177-3AD203B41FA5}">
                      <a16:colId xmlns:a16="http://schemas.microsoft.com/office/drawing/2014/main" val="2981917977"/>
                    </a:ext>
                  </a:extLst>
                </a:gridCol>
                <a:gridCol w="1751695">
                  <a:extLst>
                    <a:ext uri="{9D8B030D-6E8A-4147-A177-3AD203B41FA5}">
                      <a16:colId xmlns:a16="http://schemas.microsoft.com/office/drawing/2014/main" val="945233394"/>
                    </a:ext>
                  </a:extLst>
                </a:gridCol>
                <a:gridCol w="1820635">
                  <a:extLst>
                    <a:ext uri="{9D8B030D-6E8A-4147-A177-3AD203B41FA5}">
                      <a16:colId xmlns:a16="http://schemas.microsoft.com/office/drawing/2014/main" val="2572263168"/>
                    </a:ext>
                  </a:extLst>
                </a:gridCol>
                <a:gridCol w="1786165">
                  <a:extLst>
                    <a:ext uri="{9D8B030D-6E8A-4147-A177-3AD203B41FA5}">
                      <a16:colId xmlns:a16="http://schemas.microsoft.com/office/drawing/2014/main" val="1765783061"/>
                    </a:ext>
                  </a:extLst>
                </a:gridCol>
              </a:tblGrid>
              <a:tr h="472182">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753909">
                <a:tc>
                  <a:txBody>
                    <a:bodyPr/>
                    <a:lstStyle/>
                    <a:p>
                      <a:pPr algn="just">
                        <a:lnSpc>
                          <a:spcPct val="115000"/>
                        </a:lnSpc>
                      </a:pPr>
                      <a:r>
                        <a:rPr lang="en-US" sz="1600" dirty="0">
                          <a:effectLst/>
                        </a:rPr>
                        <a:t>Linear Regression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0.975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0.051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0.071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753909">
                <a:tc>
                  <a:txBody>
                    <a:bodyPr/>
                    <a:lstStyle/>
                    <a:p>
                      <a:pPr algn="just">
                        <a:lnSpc>
                          <a:spcPct val="115000"/>
                        </a:lnSpc>
                      </a:pPr>
                      <a:r>
                        <a:rPr lang="en-US" sz="1600" dirty="0">
                          <a:effectLst/>
                        </a:rPr>
                        <a:t>Linear Regression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0.966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0.063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0.082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10" name="Content Placeholder 2">
            <a:extLst>
              <a:ext uri="{FF2B5EF4-FFF2-40B4-BE49-F238E27FC236}">
                <a16:creationId xmlns:a16="http://schemas.microsoft.com/office/drawing/2014/main" id="{52689D82-9EF0-43B3-AE14-197A207BCA2E}"/>
              </a:ext>
            </a:extLst>
          </p:cNvPr>
          <p:cNvSpPr txBox="1">
            <a:spLocks/>
          </p:cNvSpPr>
          <p:nvPr/>
        </p:nvSpPr>
        <p:spPr>
          <a:xfrm>
            <a:off x="5219699" y="3188701"/>
            <a:ext cx="6911341" cy="338269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800" dirty="0"/>
              <a:t>The most significant features of the model were (sorted in descending t stat values):</a:t>
            </a:r>
          </a:p>
          <a:p>
            <a:pPr lvl="5" indent="-360000">
              <a:buFont typeface="+mj-lt"/>
              <a:buAutoNum type="arabicPeriod"/>
              <a:tabLst>
                <a:tab pos="540000" algn="l"/>
              </a:tabLst>
            </a:pPr>
            <a:r>
              <a:rPr lang="en-US" sz="1600" dirty="0"/>
              <a:t>Symptom_5</a:t>
            </a:r>
          </a:p>
          <a:p>
            <a:pPr lvl="5" indent="-360000">
              <a:buFont typeface="+mj-lt"/>
              <a:buAutoNum type="arabicPeriod"/>
              <a:tabLst>
                <a:tab pos="540000" algn="l"/>
              </a:tabLst>
            </a:pPr>
            <a:r>
              <a:rPr lang="en-US" sz="1600" dirty="0" err="1"/>
              <a:t>Race_Malay</a:t>
            </a:r>
            <a:endParaRPr lang="en-US" sz="1600" dirty="0"/>
          </a:p>
          <a:p>
            <a:pPr lvl="5" indent="-360000">
              <a:buFont typeface="+mj-lt"/>
              <a:buAutoNum type="arabicPeriod"/>
              <a:tabLst>
                <a:tab pos="540000" algn="l"/>
              </a:tabLst>
            </a:pPr>
            <a:r>
              <a:rPr lang="en-US" sz="1600" dirty="0"/>
              <a:t>Age</a:t>
            </a:r>
          </a:p>
          <a:p>
            <a:pPr lvl="5" indent="-360000">
              <a:buFont typeface="+mj-lt"/>
              <a:buAutoNum type="arabicPeriod"/>
              <a:tabLst>
                <a:tab pos="540000" algn="l"/>
              </a:tabLst>
            </a:pPr>
            <a:r>
              <a:rPr lang="en-US" sz="1600" dirty="0" err="1"/>
              <a:t>Resident_status_Singaporean</a:t>
            </a:r>
            <a:endParaRPr lang="en-US" sz="1600" dirty="0"/>
          </a:p>
          <a:p>
            <a:pPr lvl="5" indent="-360000">
              <a:buFont typeface="+mj-lt"/>
              <a:buAutoNum type="arabicPeriod"/>
              <a:tabLst>
                <a:tab pos="540000" algn="l"/>
              </a:tabLst>
            </a:pPr>
            <a:r>
              <a:rPr lang="en-US" sz="1600" dirty="0"/>
              <a:t>Medical_history_1		</a:t>
            </a:r>
            <a:endParaRPr lang="en-US" sz="1600" b="0" dirty="0"/>
          </a:p>
          <a:p>
            <a:pPr marL="572688" lvl="4" indent="0">
              <a:buNone/>
              <a:tabLst>
                <a:tab pos="540000" algn="l"/>
              </a:tabLst>
            </a:pPr>
            <a:r>
              <a:rPr lang="en-US" sz="1500" dirty="0"/>
              <a:t> </a:t>
            </a:r>
          </a:p>
          <a:p>
            <a:endParaRPr lang="en-SG" dirty="0"/>
          </a:p>
        </p:txBody>
      </p:sp>
    </p:spTree>
    <p:extLst>
      <p:ext uri="{BB962C8B-B14F-4D97-AF65-F5344CB8AC3E}">
        <p14:creationId xmlns:p14="http://schemas.microsoft.com/office/powerpoint/2010/main" val="224162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ECBB6E46-3C23-46AD-B343-A03B93EEB9D2}"/>
              </a:ext>
            </a:extLst>
          </p:cNvPr>
          <p:cNvPicPr>
            <a:picLocks noChangeAspect="1"/>
          </p:cNvPicPr>
          <p:nvPr/>
        </p:nvPicPr>
        <p:blipFill>
          <a:blip r:embed="rId2"/>
          <a:stretch>
            <a:fillRect/>
          </a:stretch>
        </p:blipFill>
        <p:spPr>
          <a:xfrm>
            <a:off x="60960" y="952500"/>
            <a:ext cx="6661364" cy="5321301"/>
          </a:xfrm>
          <a:prstGeom prst="rect">
            <a:avLst/>
          </a:prstGeom>
        </p:spPr>
      </p:pic>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Decision Tree Regressor</a:t>
            </a:r>
            <a:endParaRPr lang="en-SG" dirty="0"/>
          </a:p>
        </p:txBody>
      </p:sp>
      <p:graphicFrame>
        <p:nvGraphicFramePr>
          <p:cNvPr id="9" name="Table 4">
            <a:extLst>
              <a:ext uri="{FF2B5EF4-FFF2-40B4-BE49-F238E27FC236}">
                <a16:creationId xmlns:a16="http://schemas.microsoft.com/office/drawing/2014/main" id="{F9F58A40-3CEF-4897-96E2-D37F5924DED2}"/>
              </a:ext>
            </a:extLst>
          </p:cNvPr>
          <p:cNvGraphicFramePr>
            <a:graphicFrameLocks noGrp="1"/>
          </p:cNvGraphicFramePr>
          <p:nvPr>
            <p:ph idx="1"/>
          </p:nvPr>
        </p:nvGraphicFramePr>
        <p:xfrm>
          <a:off x="4986380" y="1208701"/>
          <a:ext cx="7144660" cy="1348170"/>
        </p:xfrm>
        <a:graphic>
          <a:graphicData uri="http://schemas.openxmlformats.org/drawingml/2006/table">
            <a:tbl>
              <a:tblPr firstRow="1" bandRow="1">
                <a:noFill/>
                <a:tableStyleId>{3B4B98B0-60AC-42C2-AFA5-B58CD77FA1E5}</a:tableStyleId>
              </a:tblPr>
              <a:tblGrid>
                <a:gridCol w="1786165">
                  <a:extLst>
                    <a:ext uri="{9D8B030D-6E8A-4147-A177-3AD203B41FA5}">
                      <a16:colId xmlns:a16="http://schemas.microsoft.com/office/drawing/2014/main" val="2981917977"/>
                    </a:ext>
                  </a:extLst>
                </a:gridCol>
                <a:gridCol w="1751695">
                  <a:extLst>
                    <a:ext uri="{9D8B030D-6E8A-4147-A177-3AD203B41FA5}">
                      <a16:colId xmlns:a16="http://schemas.microsoft.com/office/drawing/2014/main" val="945233394"/>
                    </a:ext>
                  </a:extLst>
                </a:gridCol>
                <a:gridCol w="1820635">
                  <a:extLst>
                    <a:ext uri="{9D8B030D-6E8A-4147-A177-3AD203B41FA5}">
                      <a16:colId xmlns:a16="http://schemas.microsoft.com/office/drawing/2014/main" val="2572263168"/>
                    </a:ext>
                  </a:extLst>
                </a:gridCol>
                <a:gridCol w="1786165">
                  <a:extLst>
                    <a:ext uri="{9D8B030D-6E8A-4147-A177-3AD203B41FA5}">
                      <a16:colId xmlns:a16="http://schemas.microsoft.com/office/drawing/2014/main" val="1765783061"/>
                    </a:ext>
                  </a:extLst>
                </a:gridCol>
              </a:tblGrid>
              <a:tr h="262328">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516836">
                <a:tc>
                  <a:txBody>
                    <a:bodyPr/>
                    <a:lstStyle/>
                    <a:p>
                      <a:pPr algn="just">
                        <a:lnSpc>
                          <a:spcPct val="115000"/>
                        </a:lnSpc>
                      </a:pPr>
                      <a:r>
                        <a:rPr lang="en-US" sz="1600" dirty="0">
                          <a:effectLst/>
                        </a:rPr>
                        <a:t>Decision Tree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1.000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0.000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0.000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516836">
                <a:tc>
                  <a:txBody>
                    <a:bodyPr/>
                    <a:lstStyle/>
                    <a:p>
                      <a:pPr algn="just">
                        <a:lnSpc>
                          <a:spcPct val="115000"/>
                        </a:lnSpc>
                      </a:pPr>
                      <a:r>
                        <a:rPr lang="en-US" sz="1600" dirty="0">
                          <a:effectLst/>
                        </a:rPr>
                        <a:t>Decision Tree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0.762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0.162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0.216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10" name="Content Placeholder 2">
            <a:extLst>
              <a:ext uri="{FF2B5EF4-FFF2-40B4-BE49-F238E27FC236}">
                <a16:creationId xmlns:a16="http://schemas.microsoft.com/office/drawing/2014/main" id="{52689D82-9EF0-43B3-AE14-197A207BCA2E}"/>
              </a:ext>
            </a:extLst>
          </p:cNvPr>
          <p:cNvSpPr txBox="1">
            <a:spLocks/>
          </p:cNvSpPr>
          <p:nvPr/>
        </p:nvSpPr>
        <p:spPr>
          <a:xfrm>
            <a:off x="6743700" y="2736871"/>
            <a:ext cx="5387340" cy="3638530"/>
          </a:xfrm>
          <a:prstGeom prst="rect">
            <a:avLst/>
          </a:prstGeom>
          <a:solidFill>
            <a:schemeClr val="bg1"/>
          </a:solidFill>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600" dirty="0"/>
              <a:t>The dataset was split in a ratio of 70:30 for training and testing (using the same split in the linear regression model)</a:t>
            </a:r>
          </a:p>
          <a:p>
            <a:pPr lvl="3" indent="-360000">
              <a:buFont typeface="Wingdings" panose="05000000000000000000" pitchFamily="2" charset="2"/>
              <a:buChar char="§"/>
              <a:tabLst>
                <a:tab pos="540000" algn="l"/>
              </a:tabLst>
            </a:pPr>
            <a:r>
              <a:rPr lang="en-US" sz="1600" dirty="0" err="1"/>
              <a:t>DecisionTreeRegressor</a:t>
            </a:r>
            <a:r>
              <a:rPr lang="en-US" sz="1600" dirty="0"/>
              <a:t> was trained on the training data and tested on test data</a:t>
            </a:r>
          </a:p>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600" dirty="0"/>
              <a:t>The model had a R2 of 1.000 and no errors on the training data. </a:t>
            </a:r>
          </a:p>
          <a:p>
            <a:pPr lvl="3" indent="-360000">
              <a:buFont typeface="Wingdings" panose="05000000000000000000" pitchFamily="2" charset="2"/>
              <a:buChar char="§"/>
              <a:tabLst>
                <a:tab pos="540000" algn="l"/>
              </a:tabLst>
            </a:pPr>
            <a:r>
              <a:rPr lang="en-US" sz="1600" dirty="0"/>
              <a:t>The model did not perform well on test data with significantly lower R2 score of 0.762 and higher errors.</a:t>
            </a:r>
          </a:p>
          <a:p>
            <a:pPr lvl="3" indent="-360000">
              <a:buFont typeface="Wingdings" panose="05000000000000000000" pitchFamily="2" charset="2"/>
              <a:buChar char="§"/>
              <a:tabLst>
                <a:tab pos="540000" algn="l"/>
              </a:tabLst>
            </a:pPr>
            <a:r>
              <a:rPr lang="en-US" sz="1600" dirty="0"/>
              <a:t>The model was assessed to be overfitting the data.</a:t>
            </a:r>
          </a:p>
          <a:p>
            <a:pPr marL="572688" lvl="4" indent="0">
              <a:buNone/>
              <a:tabLst>
                <a:tab pos="540000" algn="l"/>
              </a:tabLst>
            </a:pPr>
            <a:endParaRPr lang="en-US" sz="1500" dirty="0"/>
          </a:p>
          <a:p>
            <a:endParaRPr lang="en-SG" dirty="0"/>
          </a:p>
        </p:txBody>
      </p:sp>
    </p:spTree>
    <p:extLst>
      <p:ext uri="{BB962C8B-B14F-4D97-AF65-F5344CB8AC3E}">
        <p14:creationId xmlns:p14="http://schemas.microsoft.com/office/powerpoint/2010/main" val="2017115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Decision Tree Regressor (Tuned)</a:t>
            </a:r>
            <a:endParaRPr lang="en-SG" dirty="0"/>
          </a:p>
        </p:txBody>
      </p:sp>
      <p:sp>
        <p:nvSpPr>
          <p:cNvPr id="10" name="Content Placeholder 2">
            <a:extLst>
              <a:ext uri="{FF2B5EF4-FFF2-40B4-BE49-F238E27FC236}">
                <a16:creationId xmlns:a16="http://schemas.microsoft.com/office/drawing/2014/main" id="{52689D82-9EF0-43B3-AE14-197A207BCA2E}"/>
              </a:ext>
            </a:extLst>
          </p:cNvPr>
          <p:cNvSpPr txBox="1">
            <a:spLocks/>
          </p:cNvSpPr>
          <p:nvPr/>
        </p:nvSpPr>
        <p:spPr>
          <a:xfrm>
            <a:off x="6743700" y="1244600"/>
            <a:ext cx="5387340" cy="5029201"/>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600" dirty="0"/>
              <a:t>The Decision Tree was regularized through hyperparameter tuning by iterating through alphas from the cost complexity pruning path</a:t>
            </a:r>
          </a:p>
          <a:p>
            <a:pPr lvl="3" indent="-360000">
              <a:buFont typeface="Wingdings" panose="05000000000000000000" pitchFamily="2" charset="2"/>
              <a:buChar char="§"/>
              <a:tabLst>
                <a:tab pos="540000" algn="l"/>
              </a:tabLst>
            </a:pPr>
            <a:r>
              <a:rPr lang="en-US" sz="1600" dirty="0"/>
              <a:t>The alpha corresponding to the highest test score was used for the tuned decision tree</a:t>
            </a:r>
          </a:p>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600" dirty="0"/>
              <a:t>After regularization, the model performed better on the test data with R2 score of 0.797 and MAE of 0.154 and RMSE of 0.200</a:t>
            </a:r>
          </a:p>
          <a:p>
            <a:pPr lvl="3" indent="-360000">
              <a:buFont typeface="Wingdings" panose="05000000000000000000" pitchFamily="2" charset="2"/>
              <a:buChar char="§"/>
              <a:tabLst>
                <a:tab pos="540000" algn="l"/>
              </a:tabLst>
            </a:pPr>
            <a:r>
              <a:rPr lang="en-US" sz="1600" dirty="0"/>
              <a:t>It also performed less well on training data</a:t>
            </a:r>
          </a:p>
          <a:p>
            <a:pPr marL="572688" lvl="4" indent="0">
              <a:buNone/>
              <a:tabLst>
                <a:tab pos="540000" algn="l"/>
              </a:tabLst>
            </a:pPr>
            <a:endParaRPr lang="en-US" sz="1500" dirty="0"/>
          </a:p>
          <a:p>
            <a:endParaRPr lang="en-SG" dirty="0"/>
          </a:p>
        </p:txBody>
      </p:sp>
      <p:pic>
        <p:nvPicPr>
          <p:cNvPr id="7" name="Picture 6" descr="Chart, line chart&#10;&#10;Description automatically generated">
            <a:extLst>
              <a:ext uri="{FF2B5EF4-FFF2-40B4-BE49-F238E27FC236}">
                <a16:creationId xmlns:a16="http://schemas.microsoft.com/office/drawing/2014/main" id="{DB5C0879-A633-4779-A57F-792FA57534AD}"/>
              </a:ext>
            </a:extLst>
          </p:cNvPr>
          <p:cNvPicPr>
            <a:picLocks noChangeAspect="1"/>
          </p:cNvPicPr>
          <p:nvPr/>
        </p:nvPicPr>
        <p:blipFill>
          <a:blip r:embed="rId2"/>
          <a:stretch>
            <a:fillRect/>
          </a:stretch>
        </p:blipFill>
        <p:spPr>
          <a:xfrm>
            <a:off x="111761" y="1149350"/>
            <a:ext cx="6655432" cy="3244850"/>
          </a:xfrm>
          <a:prstGeom prst="rect">
            <a:avLst/>
          </a:prstGeom>
        </p:spPr>
      </p:pic>
      <p:graphicFrame>
        <p:nvGraphicFramePr>
          <p:cNvPr id="11" name="Table 4">
            <a:extLst>
              <a:ext uri="{FF2B5EF4-FFF2-40B4-BE49-F238E27FC236}">
                <a16:creationId xmlns:a16="http://schemas.microsoft.com/office/drawing/2014/main" id="{8696B694-6970-4F78-9156-466A9ECBFEF3}"/>
              </a:ext>
            </a:extLst>
          </p:cNvPr>
          <p:cNvGraphicFramePr>
            <a:graphicFrameLocks noGrp="1"/>
          </p:cNvGraphicFramePr>
          <p:nvPr>
            <p:ph idx="1"/>
            <p:extLst>
              <p:ext uri="{D42A27DB-BD31-4B8C-83A1-F6EECF244321}">
                <p14:modId xmlns:p14="http://schemas.microsoft.com/office/powerpoint/2010/main" val="2159960857"/>
              </p:ext>
            </p:extLst>
          </p:nvPr>
        </p:nvGraphicFramePr>
        <p:xfrm>
          <a:off x="262254" y="4659915"/>
          <a:ext cx="6504939" cy="1348170"/>
        </p:xfrm>
        <a:graphic>
          <a:graphicData uri="http://schemas.openxmlformats.org/drawingml/2006/table">
            <a:tbl>
              <a:tblPr firstRow="1" bandRow="1">
                <a:noFill/>
                <a:tableStyleId>{3B4B98B0-60AC-42C2-AFA5-B58CD77FA1E5}</a:tableStyleId>
              </a:tblPr>
              <a:tblGrid>
                <a:gridCol w="1626235">
                  <a:extLst>
                    <a:ext uri="{9D8B030D-6E8A-4147-A177-3AD203B41FA5}">
                      <a16:colId xmlns:a16="http://schemas.microsoft.com/office/drawing/2014/main" val="2981917977"/>
                    </a:ext>
                  </a:extLst>
                </a:gridCol>
                <a:gridCol w="1594851">
                  <a:extLst>
                    <a:ext uri="{9D8B030D-6E8A-4147-A177-3AD203B41FA5}">
                      <a16:colId xmlns:a16="http://schemas.microsoft.com/office/drawing/2014/main" val="945233394"/>
                    </a:ext>
                  </a:extLst>
                </a:gridCol>
                <a:gridCol w="1657618">
                  <a:extLst>
                    <a:ext uri="{9D8B030D-6E8A-4147-A177-3AD203B41FA5}">
                      <a16:colId xmlns:a16="http://schemas.microsoft.com/office/drawing/2014/main" val="2572263168"/>
                    </a:ext>
                  </a:extLst>
                </a:gridCol>
                <a:gridCol w="1626235">
                  <a:extLst>
                    <a:ext uri="{9D8B030D-6E8A-4147-A177-3AD203B41FA5}">
                      <a16:colId xmlns:a16="http://schemas.microsoft.com/office/drawing/2014/main" val="1765783061"/>
                    </a:ext>
                  </a:extLst>
                </a:gridCol>
              </a:tblGrid>
              <a:tr h="262328">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516836">
                <a:tc>
                  <a:txBody>
                    <a:bodyPr/>
                    <a:lstStyle/>
                    <a:p>
                      <a:pPr algn="just">
                        <a:lnSpc>
                          <a:spcPct val="115000"/>
                        </a:lnSpc>
                      </a:pPr>
                      <a:r>
                        <a:rPr lang="en-US" sz="1600" dirty="0" err="1">
                          <a:effectLst/>
                        </a:rPr>
                        <a:t>Dtree_Tuned</a:t>
                      </a:r>
                      <a:r>
                        <a:rPr lang="en-US" sz="1600" dirty="0">
                          <a:effectLst/>
                        </a:rPr>
                        <a: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0.893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0.148</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516836">
                <a:tc>
                  <a:txBody>
                    <a:bodyPr/>
                    <a:lstStyle/>
                    <a:p>
                      <a:pPr algn="just">
                        <a:lnSpc>
                          <a:spcPct val="115000"/>
                        </a:lnSpc>
                      </a:pPr>
                      <a:r>
                        <a:rPr lang="en-US" sz="1600" dirty="0" err="1">
                          <a:effectLst/>
                        </a:rPr>
                        <a:t>Dtree_Tuned</a:t>
                      </a:r>
                      <a:r>
                        <a:rPr lang="en-US" sz="1600" dirty="0">
                          <a:effectLst/>
                        </a:rPr>
                        <a: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0.797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0.200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12" name="Oval 11">
            <a:extLst>
              <a:ext uri="{FF2B5EF4-FFF2-40B4-BE49-F238E27FC236}">
                <a16:creationId xmlns:a16="http://schemas.microsoft.com/office/drawing/2014/main" id="{420AF0C4-DBBF-4C8A-8A54-431B703B19AD}"/>
              </a:ext>
            </a:extLst>
          </p:cNvPr>
          <p:cNvSpPr/>
          <p:nvPr/>
        </p:nvSpPr>
        <p:spPr>
          <a:xfrm>
            <a:off x="500380" y="1663700"/>
            <a:ext cx="533400" cy="533400"/>
          </a:xfrm>
          <a:prstGeom prst="ellipse">
            <a:avLst/>
          </a:prstGeom>
          <a:solidFill>
            <a:srgbClr val="F6A21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0DF6C116-13F5-4645-8FC9-30DD5548111F}"/>
              </a:ext>
            </a:extLst>
          </p:cNvPr>
          <p:cNvSpPr txBox="1"/>
          <p:nvPr/>
        </p:nvSpPr>
        <p:spPr>
          <a:xfrm>
            <a:off x="1033780" y="1663700"/>
            <a:ext cx="2641601" cy="369332"/>
          </a:xfrm>
          <a:prstGeom prst="rect">
            <a:avLst/>
          </a:prstGeom>
          <a:noFill/>
        </p:spPr>
        <p:txBody>
          <a:bodyPr wrap="square" rtlCol="0">
            <a:spAutoFit/>
          </a:bodyPr>
          <a:lstStyle/>
          <a:p>
            <a:r>
              <a:rPr lang="en-US" dirty="0"/>
              <a:t>Highest test score</a:t>
            </a:r>
            <a:endParaRPr lang="en-SG" dirty="0"/>
          </a:p>
        </p:txBody>
      </p:sp>
    </p:spTree>
    <p:extLst>
      <p:ext uri="{BB962C8B-B14F-4D97-AF65-F5344CB8AC3E}">
        <p14:creationId xmlns:p14="http://schemas.microsoft.com/office/powerpoint/2010/main" val="88260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998CE-342E-4F44-9C44-62AF153A2EA1}"/>
              </a:ext>
            </a:extLst>
          </p:cNvPr>
          <p:cNvSpPr>
            <a:spLocks noGrp="1"/>
          </p:cNvSpPr>
          <p:nvPr>
            <p:ph type="title"/>
          </p:nvPr>
        </p:nvSpPr>
        <p:spPr/>
        <p:txBody>
          <a:bodyPr/>
          <a:lstStyle/>
          <a:p>
            <a:r>
              <a:rPr lang="en-US" dirty="0"/>
              <a:t>Proposed Approach</a:t>
            </a:r>
            <a:endParaRPr lang="en-SG" dirty="0"/>
          </a:p>
        </p:txBody>
      </p:sp>
      <p:grpSp>
        <p:nvGrpSpPr>
          <p:cNvPr id="17" name="Group 16">
            <a:extLst>
              <a:ext uri="{FF2B5EF4-FFF2-40B4-BE49-F238E27FC236}">
                <a16:creationId xmlns:a16="http://schemas.microsoft.com/office/drawing/2014/main" id="{C36A07BD-0D0B-4980-B353-13E927A75518}"/>
              </a:ext>
            </a:extLst>
          </p:cNvPr>
          <p:cNvGrpSpPr/>
          <p:nvPr/>
        </p:nvGrpSpPr>
        <p:grpSpPr>
          <a:xfrm>
            <a:off x="213360" y="2296836"/>
            <a:ext cx="11978640" cy="653145"/>
            <a:chOff x="381000" y="2458585"/>
            <a:chExt cx="11338560" cy="653145"/>
          </a:xfrm>
        </p:grpSpPr>
        <p:sp>
          <p:nvSpPr>
            <p:cNvPr id="16" name="Arrow: Pentagon 15">
              <a:extLst>
                <a:ext uri="{FF2B5EF4-FFF2-40B4-BE49-F238E27FC236}">
                  <a16:creationId xmlns:a16="http://schemas.microsoft.com/office/drawing/2014/main" id="{ED03D9D3-E693-4681-8685-10F896ECF184}"/>
                </a:ext>
              </a:extLst>
            </p:cNvPr>
            <p:cNvSpPr/>
            <p:nvPr/>
          </p:nvSpPr>
          <p:spPr>
            <a:xfrm>
              <a:off x="8854440" y="2458585"/>
              <a:ext cx="2865120" cy="653143"/>
            </a:xfrm>
            <a:prstGeom prst="homePlate">
              <a:avLst/>
            </a:prstGeom>
            <a:solidFill>
              <a:srgbClr val="F6A21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Conclusions &amp; Recommendations</a:t>
              </a:r>
              <a:endParaRPr lang="en-SG" dirty="0">
                <a:solidFill>
                  <a:schemeClr val="tx1">
                    <a:lumMod val="75000"/>
                    <a:lumOff val="25000"/>
                  </a:schemeClr>
                </a:solidFill>
              </a:endParaRPr>
            </a:p>
          </p:txBody>
        </p:sp>
        <p:sp>
          <p:nvSpPr>
            <p:cNvPr id="12" name="Arrow: Pentagon 11">
              <a:extLst>
                <a:ext uri="{FF2B5EF4-FFF2-40B4-BE49-F238E27FC236}">
                  <a16:creationId xmlns:a16="http://schemas.microsoft.com/office/drawing/2014/main" id="{4C060281-4EED-4FA6-972B-789E93399848}"/>
                </a:ext>
              </a:extLst>
            </p:cNvPr>
            <p:cNvSpPr/>
            <p:nvPr/>
          </p:nvSpPr>
          <p:spPr>
            <a:xfrm>
              <a:off x="6762752" y="2458585"/>
              <a:ext cx="2499360" cy="653143"/>
            </a:xfrm>
            <a:prstGeom prst="homePlate">
              <a:avLst/>
            </a:prstGeom>
            <a:solidFill>
              <a:srgbClr val="F6A21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Hyperparameter</a:t>
              </a:r>
              <a:br>
                <a:rPr lang="en-US" dirty="0">
                  <a:solidFill>
                    <a:schemeClr val="tx1">
                      <a:lumMod val="75000"/>
                      <a:lumOff val="25000"/>
                    </a:schemeClr>
                  </a:solidFill>
                </a:rPr>
              </a:br>
              <a:r>
                <a:rPr lang="en-US" dirty="0">
                  <a:solidFill>
                    <a:schemeClr val="tx1">
                      <a:lumMod val="75000"/>
                      <a:lumOff val="25000"/>
                    </a:schemeClr>
                  </a:solidFill>
                </a:rPr>
                <a:t> Tuning</a:t>
              </a:r>
              <a:endParaRPr lang="en-SG" dirty="0">
                <a:solidFill>
                  <a:schemeClr val="tx1">
                    <a:lumMod val="75000"/>
                    <a:lumOff val="25000"/>
                  </a:schemeClr>
                </a:solidFill>
              </a:endParaRPr>
            </a:p>
          </p:txBody>
        </p:sp>
        <p:sp>
          <p:nvSpPr>
            <p:cNvPr id="11" name="Arrow: Pentagon 10">
              <a:extLst>
                <a:ext uri="{FF2B5EF4-FFF2-40B4-BE49-F238E27FC236}">
                  <a16:creationId xmlns:a16="http://schemas.microsoft.com/office/drawing/2014/main" id="{2F414B5C-92A1-4C07-8E78-04CA00B33088}"/>
                </a:ext>
              </a:extLst>
            </p:cNvPr>
            <p:cNvSpPr/>
            <p:nvPr/>
          </p:nvSpPr>
          <p:spPr>
            <a:xfrm>
              <a:off x="4587242" y="2458585"/>
              <a:ext cx="2499360" cy="653143"/>
            </a:xfrm>
            <a:prstGeom prst="homePlate">
              <a:avLst/>
            </a:prstGeom>
            <a:solidFill>
              <a:srgbClr val="F6A21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Model </a:t>
              </a:r>
              <a:br>
                <a:rPr lang="en-US" dirty="0">
                  <a:solidFill>
                    <a:schemeClr val="tx1">
                      <a:lumMod val="75000"/>
                      <a:lumOff val="25000"/>
                    </a:schemeClr>
                  </a:solidFill>
                </a:rPr>
              </a:br>
              <a:r>
                <a:rPr lang="en-US" dirty="0">
                  <a:solidFill>
                    <a:schemeClr val="tx1">
                      <a:lumMod val="75000"/>
                      <a:lumOff val="25000"/>
                    </a:schemeClr>
                  </a:solidFill>
                </a:rPr>
                <a:t>Development</a:t>
              </a:r>
              <a:endParaRPr lang="en-SG" dirty="0">
                <a:solidFill>
                  <a:schemeClr val="tx1">
                    <a:lumMod val="75000"/>
                    <a:lumOff val="25000"/>
                  </a:schemeClr>
                </a:solidFill>
              </a:endParaRPr>
            </a:p>
          </p:txBody>
        </p:sp>
        <p:sp>
          <p:nvSpPr>
            <p:cNvPr id="10" name="Arrow: Pentagon 9">
              <a:extLst>
                <a:ext uri="{FF2B5EF4-FFF2-40B4-BE49-F238E27FC236}">
                  <a16:creationId xmlns:a16="http://schemas.microsoft.com/office/drawing/2014/main" id="{1A6FCF4C-C2D0-4F33-A704-BEC136AE8709}"/>
                </a:ext>
              </a:extLst>
            </p:cNvPr>
            <p:cNvSpPr/>
            <p:nvPr/>
          </p:nvSpPr>
          <p:spPr>
            <a:xfrm>
              <a:off x="2537460" y="2458586"/>
              <a:ext cx="2499360" cy="653143"/>
            </a:xfrm>
            <a:prstGeom prst="homePlate">
              <a:avLst/>
            </a:prstGeom>
            <a:solidFill>
              <a:srgbClr val="F6A21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Dimensionality Reduction</a:t>
              </a:r>
              <a:endParaRPr lang="en-SG" dirty="0">
                <a:solidFill>
                  <a:schemeClr val="tx1">
                    <a:lumMod val="75000"/>
                    <a:lumOff val="25000"/>
                  </a:schemeClr>
                </a:solidFill>
              </a:endParaRPr>
            </a:p>
          </p:txBody>
        </p:sp>
        <p:sp>
          <p:nvSpPr>
            <p:cNvPr id="7" name="Arrow: Pentagon 6">
              <a:extLst>
                <a:ext uri="{FF2B5EF4-FFF2-40B4-BE49-F238E27FC236}">
                  <a16:creationId xmlns:a16="http://schemas.microsoft.com/office/drawing/2014/main" id="{8CDD0B04-7502-4DF4-8EBD-51FA5E92B5EF}"/>
                </a:ext>
              </a:extLst>
            </p:cNvPr>
            <p:cNvSpPr/>
            <p:nvPr/>
          </p:nvSpPr>
          <p:spPr>
            <a:xfrm>
              <a:off x="381000" y="2458587"/>
              <a:ext cx="2499360" cy="653143"/>
            </a:xfrm>
            <a:prstGeom prst="homePlate">
              <a:avLst/>
            </a:prstGeom>
            <a:solidFill>
              <a:srgbClr val="F6A21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Exploratory Data Analysis</a:t>
              </a:r>
              <a:endParaRPr lang="en-SG" dirty="0">
                <a:solidFill>
                  <a:schemeClr val="tx1">
                    <a:lumMod val="75000"/>
                    <a:lumOff val="25000"/>
                  </a:schemeClr>
                </a:solidFill>
              </a:endParaRPr>
            </a:p>
          </p:txBody>
        </p:sp>
      </p:grpSp>
      <p:graphicFrame>
        <p:nvGraphicFramePr>
          <p:cNvPr id="18" name="Table 18">
            <a:extLst>
              <a:ext uri="{FF2B5EF4-FFF2-40B4-BE49-F238E27FC236}">
                <a16:creationId xmlns:a16="http://schemas.microsoft.com/office/drawing/2014/main" id="{D15A32E0-6BD0-4CF8-BB69-02DA12542717}"/>
              </a:ext>
            </a:extLst>
          </p:cNvPr>
          <p:cNvGraphicFramePr>
            <a:graphicFrameLocks noGrp="1"/>
          </p:cNvGraphicFramePr>
          <p:nvPr>
            <p:extLst>
              <p:ext uri="{D42A27DB-BD31-4B8C-83A1-F6EECF244321}">
                <p14:modId xmlns:p14="http://schemas.microsoft.com/office/powerpoint/2010/main" val="799520630"/>
              </p:ext>
            </p:extLst>
          </p:nvPr>
        </p:nvGraphicFramePr>
        <p:xfrm>
          <a:off x="213360" y="3148100"/>
          <a:ext cx="11811000" cy="2460219"/>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175323458"/>
                    </a:ext>
                  </a:extLst>
                </a:gridCol>
                <a:gridCol w="2346960">
                  <a:extLst>
                    <a:ext uri="{9D8B030D-6E8A-4147-A177-3AD203B41FA5}">
                      <a16:colId xmlns:a16="http://schemas.microsoft.com/office/drawing/2014/main" val="4219616380"/>
                    </a:ext>
                  </a:extLst>
                </a:gridCol>
                <a:gridCol w="2225040">
                  <a:extLst>
                    <a:ext uri="{9D8B030D-6E8A-4147-A177-3AD203B41FA5}">
                      <a16:colId xmlns:a16="http://schemas.microsoft.com/office/drawing/2014/main" val="1961857203"/>
                    </a:ext>
                  </a:extLst>
                </a:gridCol>
                <a:gridCol w="2164080">
                  <a:extLst>
                    <a:ext uri="{9D8B030D-6E8A-4147-A177-3AD203B41FA5}">
                      <a16:colId xmlns:a16="http://schemas.microsoft.com/office/drawing/2014/main" val="730441916"/>
                    </a:ext>
                  </a:extLst>
                </a:gridCol>
                <a:gridCol w="2712720">
                  <a:extLst>
                    <a:ext uri="{9D8B030D-6E8A-4147-A177-3AD203B41FA5}">
                      <a16:colId xmlns:a16="http://schemas.microsoft.com/office/drawing/2014/main" val="1369139255"/>
                    </a:ext>
                  </a:extLst>
                </a:gridCol>
              </a:tblGrid>
              <a:tr h="2460219">
                <a:tc>
                  <a:txBody>
                    <a:bodyPr/>
                    <a:lstStyle/>
                    <a:p>
                      <a:pPr marL="0" indent="0" algn="l">
                        <a:buFont typeface="Arial" panose="020B0604020202020204" pitchFamily="34" charset="0"/>
                        <a:buNone/>
                      </a:pPr>
                      <a:r>
                        <a:rPr lang="en-US" sz="1600" b="0" spc="-40" baseline="0" dirty="0">
                          <a:solidFill>
                            <a:schemeClr val="tx1">
                              <a:lumMod val="75000"/>
                              <a:lumOff val="25000"/>
                            </a:schemeClr>
                          </a:solidFill>
                        </a:rPr>
                        <a:t>Perform EDA on the dataset to understand the underlying distributions and visualize data</a:t>
                      </a:r>
                      <a:endParaRPr lang="en-SG" sz="1600" b="0" spc="-40" baseline="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600" b="0" spc="-40" baseline="0" dirty="0">
                          <a:solidFill>
                            <a:schemeClr val="tx1">
                              <a:lumMod val="75000"/>
                              <a:lumOff val="25000"/>
                            </a:schemeClr>
                          </a:solidFill>
                        </a:rPr>
                        <a:t>Perform PCA and tSNE on dataset to find clusters in the data and understand which features contribute most to the variance of the cost of care (the variable </a:t>
                      </a:r>
                      <a:r>
                        <a:rPr lang="en-US" sz="1600" b="1" spc="-40" baseline="0" dirty="0">
                          <a:solidFill>
                            <a:schemeClr val="tx1">
                              <a:lumMod val="75000"/>
                              <a:lumOff val="25000"/>
                            </a:schemeClr>
                          </a:solidFill>
                        </a:rPr>
                        <a:t>amount</a:t>
                      </a:r>
                      <a:r>
                        <a:rPr lang="en-US" sz="1600" b="0" spc="-40" baseline="0" dirty="0">
                          <a:solidFill>
                            <a:schemeClr val="tx1">
                              <a:lumMod val="75000"/>
                              <a:lumOff val="25000"/>
                            </a:schemeClr>
                          </a:solidFill>
                        </a:rPr>
                        <a:t>)</a:t>
                      </a:r>
                      <a:endParaRPr lang="en-SG" sz="1600" b="1" spc="-40" baseline="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spc="-40" baseline="0" dirty="0">
                          <a:solidFill>
                            <a:schemeClr val="tx1">
                              <a:lumMod val="75000"/>
                              <a:lumOff val="25000"/>
                            </a:schemeClr>
                          </a:solidFill>
                        </a:rPr>
                        <a:t>Train machine learning models (e.g. linear regression model, decision tree, random forest etc) that predicts the numerical output variable </a:t>
                      </a:r>
                      <a:r>
                        <a:rPr lang="en-US" sz="1600" b="1" spc="-40" baseline="0" dirty="0">
                          <a:solidFill>
                            <a:schemeClr val="tx1">
                              <a:lumMod val="75000"/>
                              <a:lumOff val="25000"/>
                            </a:schemeClr>
                          </a:solidFill>
                        </a:rPr>
                        <a:t>amount</a:t>
                      </a:r>
                      <a:endParaRPr lang="en-SG" sz="1600" b="1" spc="-40" baseline="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lumMod val="75000"/>
                              <a:lumOff val="25000"/>
                            </a:schemeClr>
                          </a:solidFill>
                        </a:rPr>
                        <a:t>Tune hyperparameters to improve the model</a:t>
                      </a:r>
                      <a:endParaRPr lang="en-SG" sz="1600" b="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600" b="0" dirty="0">
                          <a:solidFill>
                            <a:schemeClr val="tx1">
                              <a:lumMod val="75000"/>
                              <a:lumOff val="25000"/>
                            </a:schemeClr>
                          </a:solidFill>
                        </a:rPr>
                        <a:t>Conclude on the </a:t>
                      </a:r>
                      <a:r>
                        <a:rPr lang="en-US" sz="1600" b="1" dirty="0">
                          <a:solidFill>
                            <a:schemeClr val="tx1">
                              <a:lumMod val="75000"/>
                              <a:lumOff val="25000"/>
                            </a:schemeClr>
                          </a:solidFill>
                        </a:rPr>
                        <a:t>key drivers</a:t>
                      </a:r>
                      <a:r>
                        <a:rPr lang="en-US" sz="1600" b="0" dirty="0">
                          <a:solidFill>
                            <a:schemeClr val="tx1">
                              <a:lumMod val="75000"/>
                              <a:lumOff val="25000"/>
                            </a:schemeClr>
                          </a:solidFill>
                        </a:rPr>
                        <a:t> of the cost of care. </a:t>
                      </a:r>
                    </a:p>
                    <a:p>
                      <a:pPr marL="285750" indent="-285750">
                        <a:buFont typeface="Arial" panose="020B0604020202020204" pitchFamily="34" charset="0"/>
                        <a:buChar char="•"/>
                      </a:pPr>
                      <a:r>
                        <a:rPr lang="en-US" sz="1600" b="0" dirty="0">
                          <a:solidFill>
                            <a:schemeClr val="tx1">
                              <a:lumMod val="75000"/>
                              <a:lumOff val="25000"/>
                            </a:schemeClr>
                          </a:solidFill>
                        </a:rPr>
                        <a:t>Provide recommendations on the deployment of a model for prediction and the way ahead for further data collection for model improvement</a:t>
                      </a:r>
                      <a:endParaRPr lang="en-SG" sz="1600" b="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8256820"/>
                  </a:ext>
                </a:extLst>
              </a:tr>
            </a:tbl>
          </a:graphicData>
        </a:graphic>
      </p:graphicFrame>
    </p:spTree>
    <p:extLst>
      <p:ext uri="{BB962C8B-B14F-4D97-AF65-F5344CB8AC3E}">
        <p14:creationId xmlns:p14="http://schemas.microsoft.com/office/powerpoint/2010/main" val="326657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Decision Tree Regressor (Tuned)</a:t>
            </a:r>
            <a:endParaRPr lang="en-SG" dirty="0"/>
          </a:p>
        </p:txBody>
      </p:sp>
      <p:pic>
        <p:nvPicPr>
          <p:cNvPr id="4" name="Picture 3" descr="Chart, bar chart&#10;&#10;Description automatically generated">
            <a:extLst>
              <a:ext uri="{FF2B5EF4-FFF2-40B4-BE49-F238E27FC236}">
                <a16:creationId xmlns:a16="http://schemas.microsoft.com/office/drawing/2014/main" id="{71FA245A-30F1-4028-8EEF-925BEA4128CB}"/>
              </a:ext>
            </a:extLst>
          </p:cNvPr>
          <p:cNvPicPr>
            <a:picLocks noChangeAspect="1"/>
          </p:cNvPicPr>
          <p:nvPr/>
        </p:nvPicPr>
        <p:blipFill>
          <a:blip r:embed="rId2"/>
          <a:stretch>
            <a:fillRect/>
          </a:stretch>
        </p:blipFill>
        <p:spPr>
          <a:xfrm>
            <a:off x="60960" y="931863"/>
            <a:ext cx="7033421" cy="5341938"/>
          </a:xfrm>
          <a:prstGeom prst="rect">
            <a:avLst/>
          </a:prstGeom>
        </p:spPr>
      </p:pic>
      <p:graphicFrame>
        <p:nvGraphicFramePr>
          <p:cNvPr id="9" name="Table 4">
            <a:extLst>
              <a:ext uri="{FF2B5EF4-FFF2-40B4-BE49-F238E27FC236}">
                <a16:creationId xmlns:a16="http://schemas.microsoft.com/office/drawing/2014/main" id="{F9F58A40-3CEF-4897-96E2-D37F5924DED2}"/>
              </a:ext>
            </a:extLst>
          </p:cNvPr>
          <p:cNvGraphicFramePr>
            <a:graphicFrameLocks noGrp="1"/>
          </p:cNvGraphicFramePr>
          <p:nvPr>
            <p:ph idx="1"/>
            <p:extLst>
              <p:ext uri="{D42A27DB-BD31-4B8C-83A1-F6EECF244321}">
                <p14:modId xmlns:p14="http://schemas.microsoft.com/office/powerpoint/2010/main" val="3812363448"/>
              </p:ext>
            </p:extLst>
          </p:nvPr>
        </p:nvGraphicFramePr>
        <p:xfrm>
          <a:off x="4986380" y="1208701"/>
          <a:ext cx="7144660" cy="1348170"/>
        </p:xfrm>
        <a:graphic>
          <a:graphicData uri="http://schemas.openxmlformats.org/drawingml/2006/table">
            <a:tbl>
              <a:tblPr firstRow="1" bandRow="1">
                <a:noFill/>
                <a:tableStyleId>{3B4B98B0-60AC-42C2-AFA5-B58CD77FA1E5}</a:tableStyleId>
              </a:tblPr>
              <a:tblGrid>
                <a:gridCol w="1786165">
                  <a:extLst>
                    <a:ext uri="{9D8B030D-6E8A-4147-A177-3AD203B41FA5}">
                      <a16:colId xmlns:a16="http://schemas.microsoft.com/office/drawing/2014/main" val="2981917977"/>
                    </a:ext>
                  </a:extLst>
                </a:gridCol>
                <a:gridCol w="1751695">
                  <a:extLst>
                    <a:ext uri="{9D8B030D-6E8A-4147-A177-3AD203B41FA5}">
                      <a16:colId xmlns:a16="http://schemas.microsoft.com/office/drawing/2014/main" val="945233394"/>
                    </a:ext>
                  </a:extLst>
                </a:gridCol>
                <a:gridCol w="1820635">
                  <a:extLst>
                    <a:ext uri="{9D8B030D-6E8A-4147-A177-3AD203B41FA5}">
                      <a16:colId xmlns:a16="http://schemas.microsoft.com/office/drawing/2014/main" val="2572263168"/>
                    </a:ext>
                  </a:extLst>
                </a:gridCol>
                <a:gridCol w="1786165">
                  <a:extLst>
                    <a:ext uri="{9D8B030D-6E8A-4147-A177-3AD203B41FA5}">
                      <a16:colId xmlns:a16="http://schemas.microsoft.com/office/drawing/2014/main" val="1765783061"/>
                    </a:ext>
                  </a:extLst>
                </a:gridCol>
              </a:tblGrid>
              <a:tr h="262328">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516836">
                <a:tc>
                  <a:txBody>
                    <a:bodyPr/>
                    <a:lstStyle/>
                    <a:p>
                      <a:pPr algn="just">
                        <a:lnSpc>
                          <a:spcPct val="115000"/>
                        </a:lnSpc>
                      </a:pPr>
                      <a:r>
                        <a:rPr lang="en-US" sz="1600" dirty="0" err="1">
                          <a:effectLst/>
                        </a:rPr>
                        <a:t>Dtree_Tuned</a:t>
                      </a:r>
                      <a:r>
                        <a:rPr lang="en-US" sz="1600" dirty="0">
                          <a:effectLst/>
                        </a:rPr>
                        <a: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0.893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0.148</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516836">
                <a:tc>
                  <a:txBody>
                    <a:bodyPr/>
                    <a:lstStyle/>
                    <a:p>
                      <a:pPr algn="just">
                        <a:lnSpc>
                          <a:spcPct val="115000"/>
                        </a:lnSpc>
                      </a:pPr>
                      <a:r>
                        <a:rPr lang="en-US" sz="1600" dirty="0" err="1">
                          <a:effectLst/>
                        </a:rPr>
                        <a:t>Dtree_Tuned</a:t>
                      </a:r>
                      <a:r>
                        <a:rPr lang="en-US" sz="1600" dirty="0">
                          <a:effectLst/>
                        </a:rPr>
                        <a: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0.797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0.200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10" name="Content Placeholder 2">
            <a:extLst>
              <a:ext uri="{FF2B5EF4-FFF2-40B4-BE49-F238E27FC236}">
                <a16:creationId xmlns:a16="http://schemas.microsoft.com/office/drawing/2014/main" id="{52689D82-9EF0-43B3-AE14-197A207BCA2E}"/>
              </a:ext>
            </a:extLst>
          </p:cNvPr>
          <p:cNvSpPr txBox="1">
            <a:spLocks/>
          </p:cNvSpPr>
          <p:nvPr/>
        </p:nvSpPr>
        <p:spPr>
          <a:xfrm>
            <a:off x="6743700" y="2736871"/>
            <a:ext cx="5387340" cy="3536930"/>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600" dirty="0"/>
              <a:t>There were a total of 16 features in the tuned decision tree model</a:t>
            </a:r>
          </a:p>
          <a:p>
            <a:pPr lvl="3" indent="-360000">
              <a:buFont typeface="Wingdings" panose="05000000000000000000" pitchFamily="2" charset="2"/>
              <a:buChar char="§"/>
              <a:tabLst>
                <a:tab pos="540000" algn="l"/>
              </a:tabLst>
            </a:pPr>
            <a:r>
              <a:rPr lang="en-US" sz="1600" dirty="0"/>
              <a:t>The top five features of </a:t>
            </a:r>
            <a:r>
              <a:rPr lang="en-US" sz="1600" dirty="0" err="1">
                <a:effectLst/>
              </a:rPr>
              <a:t>Dtree_Tuned</a:t>
            </a:r>
            <a:r>
              <a:rPr lang="en-US" sz="1600" dirty="0">
                <a:effectLst/>
              </a:rPr>
              <a:t> </a:t>
            </a:r>
            <a:r>
              <a:rPr lang="en-US" sz="1600" dirty="0"/>
              <a:t>were:</a:t>
            </a:r>
          </a:p>
          <a:p>
            <a:pPr lvl="5" indent="-360000">
              <a:buFont typeface="+mj-lt"/>
              <a:buAutoNum type="arabicPeriod"/>
              <a:tabLst>
                <a:tab pos="540000" algn="l"/>
              </a:tabLst>
            </a:pPr>
            <a:r>
              <a:rPr lang="en-US" sz="1700" dirty="0"/>
              <a:t>Symptom_5</a:t>
            </a:r>
          </a:p>
          <a:p>
            <a:pPr lvl="5" indent="-360000">
              <a:buFont typeface="+mj-lt"/>
              <a:buAutoNum type="arabicPeriod"/>
              <a:tabLst>
                <a:tab pos="540000" algn="l"/>
              </a:tabLst>
            </a:pPr>
            <a:r>
              <a:rPr lang="en-US" sz="1700" dirty="0" err="1"/>
              <a:t>Race_Malay</a:t>
            </a:r>
            <a:endParaRPr lang="en-US" sz="1700" dirty="0"/>
          </a:p>
          <a:p>
            <a:pPr lvl="5" indent="-360000">
              <a:buFont typeface="+mj-lt"/>
              <a:buAutoNum type="arabicPeriod"/>
              <a:tabLst>
                <a:tab pos="540000" algn="l"/>
              </a:tabLst>
            </a:pPr>
            <a:r>
              <a:rPr lang="en-US" sz="1700" dirty="0"/>
              <a:t>Age</a:t>
            </a:r>
          </a:p>
          <a:p>
            <a:pPr lvl="5" indent="-360000">
              <a:buFont typeface="+mj-lt"/>
              <a:buAutoNum type="arabicPeriod"/>
              <a:tabLst>
                <a:tab pos="540000" algn="l"/>
              </a:tabLst>
            </a:pPr>
            <a:r>
              <a:rPr lang="en-US" sz="1700" dirty="0" err="1"/>
              <a:t>Resident_status_Singaporean</a:t>
            </a:r>
            <a:endParaRPr lang="en-US" sz="1700" dirty="0"/>
          </a:p>
          <a:p>
            <a:pPr lvl="5" indent="-360000">
              <a:buFont typeface="+mj-lt"/>
              <a:buAutoNum type="arabicPeriod"/>
              <a:tabLst>
                <a:tab pos="540000" algn="l"/>
              </a:tabLst>
            </a:pPr>
            <a:r>
              <a:rPr lang="en-US" sz="1700" dirty="0"/>
              <a:t>Medical_history_1</a:t>
            </a:r>
          </a:p>
          <a:p>
            <a:pPr marL="572688" lvl="4" indent="0">
              <a:buNone/>
              <a:tabLst>
                <a:tab pos="540000" algn="l"/>
              </a:tabLst>
            </a:pPr>
            <a:endParaRPr lang="en-US" sz="1500" dirty="0"/>
          </a:p>
          <a:p>
            <a:endParaRPr lang="en-SG" dirty="0"/>
          </a:p>
        </p:txBody>
      </p:sp>
    </p:spTree>
    <p:extLst>
      <p:ext uri="{BB962C8B-B14F-4D97-AF65-F5344CB8AC3E}">
        <p14:creationId xmlns:p14="http://schemas.microsoft.com/office/powerpoint/2010/main" val="2746515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7CE43989-824A-4E6E-8F8E-6BE477A620C9}"/>
              </a:ext>
            </a:extLst>
          </p:cNvPr>
          <p:cNvPicPr>
            <a:picLocks noChangeAspect="1"/>
          </p:cNvPicPr>
          <p:nvPr/>
        </p:nvPicPr>
        <p:blipFill>
          <a:blip r:embed="rId2"/>
          <a:stretch>
            <a:fillRect/>
          </a:stretch>
        </p:blipFill>
        <p:spPr>
          <a:xfrm>
            <a:off x="187325" y="1003300"/>
            <a:ext cx="6569075" cy="5272343"/>
          </a:xfrm>
          <a:prstGeom prst="rect">
            <a:avLst/>
          </a:prstGeom>
        </p:spPr>
      </p:pic>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Random Forest Regressor</a:t>
            </a:r>
            <a:endParaRPr lang="en-SG" dirty="0"/>
          </a:p>
        </p:txBody>
      </p:sp>
      <p:graphicFrame>
        <p:nvGraphicFramePr>
          <p:cNvPr id="9" name="Table 4">
            <a:extLst>
              <a:ext uri="{FF2B5EF4-FFF2-40B4-BE49-F238E27FC236}">
                <a16:creationId xmlns:a16="http://schemas.microsoft.com/office/drawing/2014/main" id="{F9F58A40-3CEF-4897-96E2-D37F5924DED2}"/>
              </a:ext>
            </a:extLst>
          </p:cNvPr>
          <p:cNvGraphicFramePr>
            <a:graphicFrameLocks noGrp="1"/>
          </p:cNvGraphicFramePr>
          <p:nvPr>
            <p:ph idx="1"/>
            <p:extLst>
              <p:ext uri="{D42A27DB-BD31-4B8C-83A1-F6EECF244321}">
                <p14:modId xmlns:p14="http://schemas.microsoft.com/office/powerpoint/2010/main" val="3854978628"/>
              </p:ext>
            </p:extLst>
          </p:nvPr>
        </p:nvGraphicFramePr>
        <p:xfrm>
          <a:off x="4986380" y="1208701"/>
          <a:ext cx="7144660" cy="1348170"/>
        </p:xfrm>
        <a:graphic>
          <a:graphicData uri="http://schemas.openxmlformats.org/drawingml/2006/table">
            <a:tbl>
              <a:tblPr firstRow="1" bandRow="1">
                <a:noFill/>
                <a:tableStyleId>{3B4B98B0-60AC-42C2-AFA5-B58CD77FA1E5}</a:tableStyleId>
              </a:tblPr>
              <a:tblGrid>
                <a:gridCol w="1786165">
                  <a:extLst>
                    <a:ext uri="{9D8B030D-6E8A-4147-A177-3AD203B41FA5}">
                      <a16:colId xmlns:a16="http://schemas.microsoft.com/office/drawing/2014/main" val="2981917977"/>
                    </a:ext>
                  </a:extLst>
                </a:gridCol>
                <a:gridCol w="1751695">
                  <a:extLst>
                    <a:ext uri="{9D8B030D-6E8A-4147-A177-3AD203B41FA5}">
                      <a16:colId xmlns:a16="http://schemas.microsoft.com/office/drawing/2014/main" val="945233394"/>
                    </a:ext>
                  </a:extLst>
                </a:gridCol>
                <a:gridCol w="1820635">
                  <a:extLst>
                    <a:ext uri="{9D8B030D-6E8A-4147-A177-3AD203B41FA5}">
                      <a16:colId xmlns:a16="http://schemas.microsoft.com/office/drawing/2014/main" val="2572263168"/>
                    </a:ext>
                  </a:extLst>
                </a:gridCol>
                <a:gridCol w="1786165">
                  <a:extLst>
                    <a:ext uri="{9D8B030D-6E8A-4147-A177-3AD203B41FA5}">
                      <a16:colId xmlns:a16="http://schemas.microsoft.com/office/drawing/2014/main" val="1765783061"/>
                    </a:ext>
                  </a:extLst>
                </a:gridCol>
              </a:tblGrid>
              <a:tr h="262328">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516836">
                <a:tc>
                  <a:txBody>
                    <a:bodyPr/>
                    <a:lstStyle/>
                    <a:p>
                      <a:pPr algn="just">
                        <a:lnSpc>
                          <a:spcPct val="115000"/>
                        </a:lnSpc>
                      </a:pPr>
                      <a:r>
                        <a:rPr lang="en-US" sz="1600" dirty="0">
                          <a:effectLst/>
                        </a:rPr>
                        <a:t>Random Forest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0.985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0.041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0.056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516836">
                <a:tc>
                  <a:txBody>
                    <a:bodyPr/>
                    <a:lstStyle/>
                    <a:p>
                      <a:pPr algn="just">
                        <a:lnSpc>
                          <a:spcPct val="115000"/>
                        </a:lnSpc>
                      </a:pPr>
                      <a:r>
                        <a:rPr lang="en-US" sz="1600" dirty="0">
                          <a:effectLst/>
                        </a:rPr>
                        <a:t>Random Forest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0.877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6" name="Content Placeholder 2">
            <a:extLst>
              <a:ext uri="{FF2B5EF4-FFF2-40B4-BE49-F238E27FC236}">
                <a16:creationId xmlns:a16="http://schemas.microsoft.com/office/drawing/2014/main" id="{20535EEF-DE12-4BA5-BB31-BF7860BDD12F}"/>
              </a:ext>
            </a:extLst>
          </p:cNvPr>
          <p:cNvSpPr txBox="1">
            <a:spLocks/>
          </p:cNvSpPr>
          <p:nvPr/>
        </p:nvSpPr>
        <p:spPr>
          <a:xfrm>
            <a:off x="6743700" y="2736871"/>
            <a:ext cx="5387340" cy="3638530"/>
          </a:xfrm>
          <a:prstGeom prst="rect">
            <a:avLst/>
          </a:prstGeom>
          <a:solidFill>
            <a:schemeClr val="bg1"/>
          </a:solidFill>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600" dirty="0"/>
              <a:t>The dataset was split in a ratio of 70:30 for training and testing (using the same split in the linear regression model)</a:t>
            </a:r>
          </a:p>
          <a:p>
            <a:pPr lvl="3" indent="-360000">
              <a:buFont typeface="Wingdings" panose="05000000000000000000" pitchFamily="2" charset="2"/>
              <a:buChar char="§"/>
              <a:tabLst>
                <a:tab pos="540000" algn="l"/>
              </a:tabLst>
            </a:pPr>
            <a:r>
              <a:rPr lang="en-US" sz="1600" dirty="0" err="1"/>
              <a:t>RandomForestRegressor</a:t>
            </a:r>
            <a:r>
              <a:rPr lang="en-US" sz="1600" dirty="0"/>
              <a:t> was trained on the training data and tested on test data</a:t>
            </a:r>
          </a:p>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600" dirty="0"/>
              <a:t>Compared to the decision tree model, the random forest before tuning already performs better than </a:t>
            </a:r>
            <a:r>
              <a:rPr lang="en-US" sz="1600" dirty="0" err="1"/>
              <a:t>dtree_tuned</a:t>
            </a:r>
            <a:endParaRPr lang="en-US" sz="1600" dirty="0"/>
          </a:p>
          <a:p>
            <a:pPr lvl="3" indent="-360000">
              <a:buFont typeface="Wingdings" panose="05000000000000000000" pitchFamily="2" charset="2"/>
              <a:buChar char="§"/>
              <a:tabLst>
                <a:tab pos="540000" algn="l"/>
              </a:tabLst>
            </a:pPr>
            <a:r>
              <a:rPr lang="en-US" sz="1600" dirty="0"/>
              <a:t>However, it does not perform as well as the linear regression model</a:t>
            </a:r>
          </a:p>
          <a:p>
            <a:pPr marL="572688" lvl="4" indent="0">
              <a:buNone/>
              <a:tabLst>
                <a:tab pos="540000" algn="l"/>
              </a:tabLst>
            </a:pPr>
            <a:endParaRPr lang="en-US" sz="1500" dirty="0"/>
          </a:p>
          <a:p>
            <a:endParaRPr lang="en-SG" dirty="0"/>
          </a:p>
        </p:txBody>
      </p:sp>
    </p:spTree>
    <p:extLst>
      <p:ext uri="{BB962C8B-B14F-4D97-AF65-F5344CB8AC3E}">
        <p14:creationId xmlns:p14="http://schemas.microsoft.com/office/powerpoint/2010/main" val="213220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10AFA905-10F5-4BDA-B4A9-0E35EE078576}"/>
              </a:ext>
            </a:extLst>
          </p:cNvPr>
          <p:cNvPicPr>
            <a:picLocks noChangeAspect="1"/>
          </p:cNvPicPr>
          <p:nvPr/>
        </p:nvPicPr>
        <p:blipFill>
          <a:blip r:embed="rId2"/>
          <a:stretch>
            <a:fillRect/>
          </a:stretch>
        </p:blipFill>
        <p:spPr>
          <a:xfrm>
            <a:off x="207963" y="927101"/>
            <a:ext cx="6408738" cy="5232402"/>
          </a:xfrm>
          <a:prstGeom prst="rect">
            <a:avLst/>
          </a:prstGeom>
        </p:spPr>
      </p:pic>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a:xfrm>
            <a:off x="1097280" y="286603"/>
            <a:ext cx="10058400" cy="742097"/>
          </a:xfrm>
        </p:spPr>
        <p:txBody>
          <a:bodyPr>
            <a:normAutofit fontScale="90000"/>
          </a:bodyPr>
          <a:lstStyle/>
          <a:p>
            <a:r>
              <a:rPr lang="en-US" dirty="0"/>
              <a:t>Model Development</a:t>
            </a:r>
            <a:br>
              <a:rPr lang="en-US" dirty="0"/>
            </a:br>
            <a:r>
              <a:rPr lang="en-US" sz="3200" dirty="0"/>
              <a:t>Random Forest Regressor (Tuned)</a:t>
            </a:r>
            <a:endParaRPr lang="en-SG" dirty="0"/>
          </a:p>
        </p:txBody>
      </p:sp>
      <p:graphicFrame>
        <p:nvGraphicFramePr>
          <p:cNvPr id="9" name="Table 4">
            <a:extLst>
              <a:ext uri="{FF2B5EF4-FFF2-40B4-BE49-F238E27FC236}">
                <a16:creationId xmlns:a16="http://schemas.microsoft.com/office/drawing/2014/main" id="{F9F58A40-3CEF-4897-96E2-D37F5924DED2}"/>
              </a:ext>
            </a:extLst>
          </p:cNvPr>
          <p:cNvGraphicFramePr>
            <a:graphicFrameLocks noGrp="1"/>
          </p:cNvGraphicFramePr>
          <p:nvPr>
            <p:ph idx="1"/>
            <p:extLst>
              <p:ext uri="{D42A27DB-BD31-4B8C-83A1-F6EECF244321}">
                <p14:modId xmlns:p14="http://schemas.microsoft.com/office/powerpoint/2010/main" val="544635815"/>
              </p:ext>
            </p:extLst>
          </p:nvPr>
        </p:nvGraphicFramePr>
        <p:xfrm>
          <a:off x="4986380" y="1208701"/>
          <a:ext cx="7144660" cy="1348170"/>
        </p:xfrm>
        <a:graphic>
          <a:graphicData uri="http://schemas.openxmlformats.org/drawingml/2006/table">
            <a:tbl>
              <a:tblPr firstRow="1" bandRow="1">
                <a:noFill/>
                <a:tableStyleId>{3B4B98B0-60AC-42C2-AFA5-B58CD77FA1E5}</a:tableStyleId>
              </a:tblPr>
              <a:tblGrid>
                <a:gridCol w="1786165">
                  <a:extLst>
                    <a:ext uri="{9D8B030D-6E8A-4147-A177-3AD203B41FA5}">
                      <a16:colId xmlns:a16="http://schemas.microsoft.com/office/drawing/2014/main" val="2981917977"/>
                    </a:ext>
                  </a:extLst>
                </a:gridCol>
                <a:gridCol w="1751695">
                  <a:extLst>
                    <a:ext uri="{9D8B030D-6E8A-4147-A177-3AD203B41FA5}">
                      <a16:colId xmlns:a16="http://schemas.microsoft.com/office/drawing/2014/main" val="945233394"/>
                    </a:ext>
                  </a:extLst>
                </a:gridCol>
                <a:gridCol w="1820635">
                  <a:extLst>
                    <a:ext uri="{9D8B030D-6E8A-4147-A177-3AD203B41FA5}">
                      <a16:colId xmlns:a16="http://schemas.microsoft.com/office/drawing/2014/main" val="2572263168"/>
                    </a:ext>
                  </a:extLst>
                </a:gridCol>
                <a:gridCol w="1786165">
                  <a:extLst>
                    <a:ext uri="{9D8B030D-6E8A-4147-A177-3AD203B41FA5}">
                      <a16:colId xmlns:a16="http://schemas.microsoft.com/office/drawing/2014/main" val="1765783061"/>
                    </a:ext>
                  </a:extLst>
                </a:gridCol>
              </a:tblGrid>
              <a:tr h="262328">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516836">
                <a:tc>
                  <a:txBody>
                    <a:bodyPr/>
                    <a:lstStyle/>
                    <a:p>
                      <a:pPr algn="just">
                        <a:lnSpc>
                          <a:spcPct val="115000"/>
                        </a:lnSpc>
                      </a:pPr>
                      <a:r>
                        <a:rPr lang="en-US" sz="1600" dirty="0" err="1">
                          <a:effectLst/>
                        </a:rPr>
                        <a:t>Rf_tuned</a:t>
                      </a:r>
                      <a:r>
                        <a:rPr lang="en-US" sz="1600" dirty="0">
                          <a:effectLst/>
                        </a:rPr>
                        <a: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0.980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0.046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0.064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516836">
                <a:tc>
                  <a:txBody>
                    <a:bodyPr/>
                    <a:lstStyle/>
                    <a:p>
                      <a:pPr algn="just">
                        <a:lnSpc>
                          <a:spcPct val="115000"/>
                        </a:lnSpc>
                      </a:pPr>
                      <a:r>
                        <a:rPr lang="en-US" sz="1600" dirty="0" err="1">
                          <a:effectLst/>
                        </a:rPr>
                        <a:t>Rf_tuned</a:t>
                      </a:r>
                      <a:r>
                        <a:rPr lang="en-US" sz="1600" dirty="0">
                          <a:effectLst/>
                        </a:rPr>
                        <a: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0.881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2228359"/>
                  </a:ext>
                </a:extLst>
              </a:tr>
            </a:tbl>
          </a:graphicData>
        </a:graphic>
      </p:graphicFrame>
      <p:sp>
        <p:nvSpPr>
          <p:cNvPr id="6" name="Content Placeholder 2">
            <a:extLst>
              <a:ext uri="{FF2B5EF4-FFF2-40B4-BE49-F238E27FC236}">
                <a16:creationId xmlns:a16="http://schemas.microsoft.com/office/drawing/2014/main" id="{20535EEF-DE12-4BA5-BB31-BF7860BDD12F}"/>
              </a:ext>
            </a:extLst>
          </p:cNvPr>
          <p:cNvSpPr txBox="1">
            <a:spLocks/>
          </p:cNvSpPr>
          <p:nvPr/>
        </p:nvSpPr>
        <p:spPr>
          <a:xfrm>
            <a:off x="6743700" y="2736871"/>
            <a:ext cx="5387340" cy="3638530"/>
          </a:xfrm>
          <a:prstGeom prst="rect">
            <a:avLst/>
          </a:prstGeom>
          <a:solidFill>
            <a:schemeClr val="bg1"/>
          </a:solidFill>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0000">
              <a:buFont typeface="Wingdings" panose="05000000000000000000" pitchFamily="2" charset="2"/>
              <a:buChar char="§"/>
              <a:tabLst>
                <a:tab pos="540000" algn="l"/>
              </a:tabLst>
            </a:pPr>
            <a:r>
              <a:rPr lang="en-US" sz="2000" b="1" dirty="0"/>
              <a:t>Methodology</a:t>
            </a:r>
          </a:p>
          <a:p>
            <a:pPr lvl="3" indent="-360000">
              <a:buFont typeface="Wingdings" panose="05000000000000000000" pitchFamily="2" charset="2"/>
              <a:buChar char="§"/>
              <a:tabLst>
                <a:tab pos="540000" algn="l"/>
              </a:tabLst>
            </a:pPr>
            <a:r>
              <a:rPr lang="en-US" sz="1600" dirty="0" err="1"/>
              <a:t>Randomised</a:t>
            </a:r>
            <a:r>
              <a:rPr lang="en-US" sz="1600" dirty="0"/>
              <a:t> search was first performed using </a:t>
            </a:r>
            <a:r>
              <a:rPr lang="en-US" sz="1600" dirty="0" err="1"/>
              <a:t>RandomisedSearchCV</a:t>
            </a:r>
            <a:r>
              <a:rPr lang="en-US" sz="1600" dirty="0"/>
              <a:t> which indicated in the best parameters that ‘</a:t>
            </a:r>
            <a:r>
              <a:rPr lang="en-US" sz="1600" dirty="0" err="1"/>
              <a:t>max_depth</a:t>
            </a:r>
            <a:r>
              <a:rPr lang="en-US" sz="1600" dirty="0"/>
              <a:t>’ was ‘None’.</a:t>
            </a:r>
          </a:p>
          <a:p>
            <a:pPr lvl="3" indent="-360000">
              <a:buFont typeface="Wingdings" panose="05000000000000000000" pitchFamily="2" charset="2"/>
              <a:buChar char="§"/>
              <a:tabLst>
                <a:tab pos="540000" algn="l"/>
              </a:tabLst>
            </a:pPr>
            <a:r>
              <a:rPr lang="en-US" sz="1600" dirty="0" err="1"/>
              <a:t>GridSearchCV</a:t>
            </a:r>
            <a:r>
              <a:rPr lang="en-US" sz="1600" dirty="0"/>
              <a:t> was used for hyperparameter tuning over ‘</a:t>
            </a:r>
            <a:r>
              <a:rPr lang="en-US" sz="1600" dirty="0" err="1"/>
              <a:t>min_samples_leaf</a:t>
            </a:r>
            <a:r>
              <a:rPr lang="en-US" sz="1600" dirty="0"/>
              <a:t>’, ‘</a:t>
            </a:r>
            <a:r>
              <a:rPr lang="en-US" sz="1600" dirty="0" err="1"/>
              <a:t>min_samples_split</a:t>
            </a:r>
            <a:r>
              <a:rPr lang="en-US" sz="1600" dirty="0"/>
              <a:t>’ and ‘</a:t>
            </a:r>
            <a:r>
              <a:rPr lang="en-US" sz="1600" dirty="0" err="1"/>
              <a:t>n_estimators</a:t>
            </a:r>
            <a:r>
              <a:rPr lang="en-US" sz="1600" dirty="0"/>
              <a:t>’.</a:t>
            </a:r>
          </a:p>
          <a:p>
            <a:pPr indent="-360000">
              <a:buFont typeface="Wingdings" panose="05000000000000000000" pitchFamily="2" charset="2"/>
              <a:buChar char="§"/>
              <a:tabLst>
                <a:tab pos="540000" algn="l"/>
              </a:tabLst>
            </a:pPr>
            <a:r>
              <a:rPr lang="en-US" sz="2000" b="1" dirty="0"/>
              <a:t>Findings</a:t>
            </a:r>
          </a:p>
          <a:p>
            <a:pPr lvl="3" indent="-360000">
              <a:buFont typeface="Wingdings" panose="05000000000000000000" pitchFamily="2" charset="2"/>
              <a:buChar char="§"/>
              <a:tabLst>
                <a:tab pos="540000" algn="l"/>
              </a:tabLst>
            </a:pPr>
            <a:r>
              <a:rPr lang="en-US" sz="1600" dirty="0"/>
              <a:t>The tuned random forest performs better than the decision tree (both tuned and untuned).</a:t>
            </a:r>
          </a:p>
          <a:p>
            <a:pPr lvl="3" indent="-360000">
              <a:buFont typeface="Wingdings" panose="05000000000000000000" pitchFamily="2" charset="2"/>
              <a:buChar char="§"/>
              <a:tabLst>
                <a:tab pos="540000" algn="l"/>
              </a:tabLst>
            </a:pPr>
            <a:r>
              <a:rPr lang="en-US" sz="1600" dirty="0"/>
              <a:t>The top five features are the same as the decision tree</a:t>
            </a:r>
          </a:p>
          <a:p>
            <a:pPr marL="572688" lvl="4" indent="0">
              <a:buNone/>
              <a:tabLst>
                <a:tab pos="540000" algn="l"/>
              </a:tabLst>
            </a:pPr>
            <a:endParaRPr lang="en-US" sz="1500" dirty="0"/>
          </a:p>
          <a:p>
            <a:endParaRPr lang="en-SG" dirty="0"/>
          </a:p>
        </p:txBody>
      </p:sp>
    </p:spTree>
    <p:extLst>
      <p:ext uri="{BB962C8B-B14F-4D97-AF65-F5344CB8AC3E}">
        <p14:creationId xmlns:p14="http://schemas.microsoft.com/office/powerpoint/2010/main" val="3992869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F27F005D-41DC-46B0-9400-6C9A22018962}"/>
              </a:ext>
            </a:extLst>
          </p:cNvPr>
          <p:cNvGraphicFramePr>
            <a:graphicFrameLocks noGrp="1"/>
          </p:cNvGraphicFramePr>
          <p:nvPr>
            <p:ph idx="1"/>
            <p:extLst>
              <p:ext uri="{D42A27DB-BD31-4B8C-83A1-F6EECF244321}">
                <p14:modId xmlns:p14="http://schemas.microsoft.com/office/powerpoint/2010/main" val="2152437603"/>
              </p:ext>
            </p:extLst>
          </p:nvPr>
        </p:nvGraphicFramePr>
        <p:xfrm>
          <a:off x="727890" y="1241479"/>
          <a:ext cx="10736220" cy="4349754"/>
        </p:xfrm>
        <a:graphic>
          <a:graphicData uri="http://schemas.openxmlformats.org/drawingml/2006/table">
            <a:tbl>
              <a:tblPr firstRow="1" bandRow="1">
                <a:noFill/>
                <a:tableStyleId>{3B4B98B0-60AC-42C2-AFA5-B58CD77FA1E5}</a:tableStyleId>
              </a:tblPr>
              <a:tblGrid>
                <a:gridCol w="3954420">
                  <a:extLst>
                    <a:ext uri="{9D8B030D-6E8A-4147-A177-3AD203B41FA5}">
                      <a16:colId xmlns:a16="http://schemas.microsoft.com/office/drawing/2014/main" val="2981917977"/>
                    </a:ext>
                  </a:extLst>
                </a:gridCol>
                <a:gridCol w="1695450">
                  <a:extLst>
                    <a:ext uri="{9D8B030D-6E8A-4147-A177-3AD203B41FA5}">
                      <a16:colId xmlns:a16="http://schemas.microsoft.com/office/drawing/2014/main" val="945233394"/>
                    </a:ext>
                  </a:extLst>
                </a:gridCol>
                <a:gridCol w="1695450">
                  <a:extLst>
                    <a:ext uri="{9D8B030D-6E8A-4147-A177-3AD203B41FA5}">
                      <a16:colId xmlns:a16="http://schemas.microsoft.com/office/drawing/2014/main" val="2572263168"/>
                    </a:ext>
                  </a:extLst>
                </a:gridCol>
                <a:gridCol w="1695450">
                  <a:extLst>
                    <a:ext uri="{9D8B030D-6E8A-4147-A177-3AD203B41FA5}">
                      <a16:colId xmlns:a16="http://schemas.microsoft.com/office/drawing/2014/main" val="1765783061"/>
                    </a:ext>
                  </a:extLst>
                </a:gridCol>
                <a:gridCol w="1695450">
                  <a:extLst>
                    <a:ext uri="{9D8B030D-6E8A-4147-A177-3AD203B41FA5}">
                      <a16:colId xmlns:a16="http://schemas.microsoft.com/office/drawing/2014/main" val="1684859342"/>
                    </a:ext>
                  </a:extLst>
                </a:gridCol>
              </a:tblGrid>
              <a:tr h="221112">
                <a:tc>
                  <a:txBody>
                    <a:bodyPr/>
                    <a:lstStyle/>
                    <a:p>
                      <a:pPr algn="ctr">
                        <a:lnSpc>
                          <a:spcPct val="115000"/>
                        </a:lnSpc>
                      </a:pPr>
                      <a:r>
                        <a:rPr lang="en-US" sz="1600" dirty="0">
                          <a:effectLst/>
                        </a:rPr>
                        <a:t> </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a:t>
                      </a:r>
                      <a:r>
                        <a:rPr lang="en-US" sz="1600" baseline="30000" dirty="0">
                          <a:effectLst/>
                        </a:rPr>
                        <a:t>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MAE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algn="ctr">
                        <a:lnSpc>
                          <a:spcPct val="115000"/>
                        </a:lnSpc>
                      </a:pPr>
                      <a:r>
                        <a:rPr lang="en-US" sz="1600" dirty="0">
                          <a:effectLst/>
                        </a:rPr>
                        <a:t>RMSE</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600" dirty="0">
                          <a:effectLst/>
                        </a:rPr>
                        <a:t>Features</a:t>
                      </a: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extLst>
                  <a:ext uri="{0D108BD9-81ED-4DB2-BD59-A6C34878D82A}">
                    <a16:rowId xmlns:a16="http://schemas.microsoft.com/office/drawing/2014/main" val="2580512675"/>
                  </a:ext>
                </a:extLst>
              </a:tr>
              <a:tr h="340609">
                <a:tc gridSpan="5">
                  <a:txBody>
                    <a:bodyPr/>
                    <a:lstStyle/>
                    <a:p>
                      <a:pPr algn="just">
                        <a:lnSpc>
                          <a:spcPct val="115000"/>
                        </a:lnSpc>
                      </a:pPr>
                      <a:r>
                        <a:rPr lang="en-US" sz="1600" b="1" dirty="0">
                          <a:effectLst/>
                        </a:rPr>
                        <a:t>TRAINING</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7318919"/>
                  </a:ext>
                </a:extLst>
              </a:tr>
              <a:tr h="340609">
                <a:tc>
                  <a:txBody>
                    <a:bodyPr/>
                    <a:lstStyle/>
                    <a:p>
                      <a:pPr algn="just">
                        <a:lnSpc>
                          <a:spcPct val="115000"/>
                        </a:lnSpc>
                      </a:pPr>
                      <a:r>
                        <a:rPr lang="en-US" sz="1600" dirty="0">
                          <a:effectLst/>
                        </a:rPr>
                        <a:t>Linear Regression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0.975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0.051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0.071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24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85369860"/>
                  </a:ext>
                </a:extLst>
              </a:tr>
              <a:tr h="340609">
                <a:tc>
                  <a:txBody>
                    <a:bodyPr/>
                    <a:lstStyle/>
                    <a:p>
                      <a:pPr algn="just">
                        <a:lnSpc>
                          <a:spcPct val="115000"/>
                        </a:lnSpc>
                      </a:pPr>
                      <a:r>
                        <a:rPr lang="en-US" sz="1600" b="1" dirty="0">
                          <a:effectLst/>
                        </a:rPr>
                        <a:t>Decision Tree (on training data)</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effectLst/>
                        </a:rPr>
                        <a:t>1.000</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effectLst/>
                        </a:rPr>
                        <a:t>0.000</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effectLst/>
                        </a:rPr>
                        <a:t>0.000</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r>
                        <a:rPr lang="en-US" sz="1600" b="1" dirty="0">
                          <a:effectLst/>
                        </a:rPr>
                        <a:t>31</a:t>
                      </a:r>
                      <a:endParaRPr lang="en-SG" sz="1600" b="1" dirty="0"/>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252228359"/>
                  </a:ext>
                </a:extLst>
              </a:tr>
              <a:tr h="340609">
                <a:tc>
                  <a:txBody>
                    <a:bodyPr/>
                    <a:lstStyle/>
                    <a:p>
                      <a:pPr algn="just">
                        <a:lnSpc>
                          <a:spcPct val="115000"/>
                        </a:lnSpc>
                      </a:pPr>
                      <a:r>
                        <a:rPr lang="en-US" sz="1600" dirty="0" err="1">
                          <a:effectLst/>
                        </a:rPr>
                        <a:t>Dtree_Tuned</a:t>
                      </a:r>
                      <a:r>
                        <a:rPr lang="en-US" sz="1600" dirty="0">
                          <a:effectLst/>
                        </a:rPr>
                        <a: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0.893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0.148</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n-US" sz="1600" dirty="0"/>
                        <a:t>16</a:t>
                      </a:r>
                      <a:endParaRPr lang="en-SG" sz="1600" dirty="0"/>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66975274"/>
                  </a:ext>
                </a:extLst>
              </a:tr>
              <a:tr h="340609">
                <a:tc>
                  <a:txBody>
                    <a:bodyPr/>
                    <a:lstStyle/>
                    <a:p>
                      <a:pPr algn="just">
                        <a:lnSpc>
                          <a:spcPct val="115000"/>
                        </a:lnSpc>
                      </a:pPr>
                      <a:r>
                        <a:rPr lang="en-US" sz="1600" dirty="0">
                          <a:effectLst/>
                        </a:rPr>
                        <a:t>Random Forest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0.985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0.041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0.056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r>
                        <a:rPr lang="en-US" sz="1600" dirty="0">
                          <a:effectLst/>
                        </a:rPr>
                        <a:t>31</a:t>
                      </a:r>
                      <a:endParaRPr lang="en-SG" sz="1600" dirty="0"/>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09918574"/>
                  </a:ext>
                </a:extLst>
              </a:tr>
              <a:tr h="340609">
                <a:tc>
                  <a:txBody>
                    <a:bodyPr/>
                    <a:lstStyle/>
                    <a:p>
                      <a:pPr algn="l">
                        <a:lnSpc>
                          <a:spcPct val="115000"/>
                        </a:lnSpc>
                      </a:pPr>
                      <a:r>
                        <a:rPr lang="en-US" sz="1600" dirty="0" err="1">
                          <a:effectLst/>
                        </a:rPr>
                        <a:t>Rf_tuned</a:t>
                      </a:r>
                      <a:r>
                        <a:rPr lang="en-US" sz="1600" dirty="0">
                          <a:effectLst/>
                        </a:rPr>
                        <a:t> (on training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0.980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0.046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0.064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24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88041148"/>
                  </a:ext>
                </a:extLst>
              </a:tr>
              <a:tr h="340609">
                <a:tc gridSpan="5">
                  <a:txBody>
                    <a:bodyPr/>
                    <a:lstStyle/>
                    <a:p>
                      <a:pPr algn="l">
                        <a:lnSpc>
                          <a:spcPct val="115000"/>
                        </a:lnSpc>
                      </a:pPr>
                      <a:r>
                        <a:rPr lang="en-US" sz="1600" b="1" dirty="0">
                          <a:effectLst/>
                        </a:rPr>
                        <a:t>TESTING</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rgbClr val="F6A21D"/>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hMerge="1">
                  <a:txBody>
                    <a:bodyPr/>
                    <a:lstStyle/>
                    <a:p>
                      <a:pPr algn="ctr">
                        <a:lnSpc>
                          <a:spcPct val="115000"/>
                        </a:lnSpc>
                      </a:pP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43842749"/>
                  </a:ext>
                </a:extLst>
              </a:tr>
              <a:tr h="340609">
                <a:tc>
                  <a:txBody>
                    <a:bodyPr/>
                    <a:lstStyle/>
                    <a:p>
                      <a:pPr algn="just">
                        <a:lnSpc>
                          <a:spcPct val="115000"/>
                        </a:lnSpc>
                      </a:pPr>
                      <a:r>
                        <a:rPr lang="en-US" sz="1600" b="1" dirty="0">
                          <a:effectLst/>
                        </a:rPr>
                        <a:t>Linear Regression (on test data)</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effectLst/>
                        </a:rPr>
                        <a:t>0.966</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effectLst/>
                        </a:rPr>
                        <a:t>0.063</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effectLst/>
                        </a:rPr>
                        <a:t>0.082</a:t>
                      </a:r>
                      <a:endParaRPr lang="en-SG" sz="16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tc>
                  <a:txBody>
                    <a:bodyPr/>
                    <a:lstStyle/>
                    <a:p>
                      <a:pPr algn="ctr">
                        <a:lnSpc>
                          <a:spcPct val="115000"/>
                        </a:lnSpc>
                      </a:pPr>
                      <a:r>
                        <a:rPr lang="en-US" sz="1600" b="1" dirty="0">
                          <a:solidFill>
                            <a:schemeClr val="tx1">
                              <a:lumMod val="75000"/>
                              <a:lumOff val="25000"/>
                            </a:schemeClr>
                          </a:solidFill>
                          <a:effectLst/>
                          <a:latin typeface="Franklin Gothic Book" panose="020B0503020102020204" pitchFamily="34" charset="0"/>
                        </a:rPr>
                        <a:t>24</a:t>
                      </a:r>
                      <a:endParaRPr lang="en-SG" sz="1600" b="1"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976120449"/>
                  </a:ext>
                </a:extLst>
              </a:tr>
              <a:tr h="340609">
                <a:tc>
                  <a:txBody>
                    <a:bodyPr/>
                    <a:lstStyle/>
                    <a:p>
                      <a:pPr algn="just">
                        <a:lnSpc>
                          <a:spcPct val="115000"/>
                        </a:lnSpc>
                      </a:pPr>
                      <a:r>
                        <a:rPr lang="en-US" sz="1600" dirty="0">
                          <a:effectLst/>
                        </a:rPr>
                        <a:t>Decision Tree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0.762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0.162</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0.216</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rPr>
                        <a:t>31</a:t>
                      </a:r>
                      <a:endParaRPr lang="en-SG"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571317"/>
                  </a:ext>
                </a:extLst>
              </a:tr>
              <a:tr h="340609">
                <a:tc>
                  <a:txBody>
                    <a:bodyPr/>
                    <a:lstStyle/>
                    <a:p>
                      <a:pPr algn="just">
                        <a:lnSpc>
                          <a:spcPct val="115000"/>
                        </a:lnSpc>
                      </a:pPr>
                      <a:r>
                        <a:rPr lang="en-US" sz="1600" dirty="0" err="1">
                          <a:effectLst/>
                        </a:rPr>
                        <a:t>Dtree_Tuned</a:t>
                      </a:r>
                      <a:r>
                        <a:rPr lang="en-US" sz="1600" dirty="0">
                          <a:effectLst/>
                        </a:rPr>
                        <a: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0.797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0.154</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0.200</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rPr>
                        <a:t>16</a:t>
                      </a:r>
                      <a:endParaRPr lang="en-SG"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09063022"/>
                  </a:ext>
                </a:extLst>
              </a:tr>
              <a:tr h="340609">
                <a:tc>
                  <a:txBody>
                    <a:bodyPr/>
                    <a:lstStyle/>
                    <a:p>
                      <a:pPr algn="just">
                        <a:lnSpc>
                          <a:spcPct val="115000"/>
                        </a:lnSpc>
                      </a:pPr>
                      <a:r>
                        <a:rPr lang="en-US" sz="1600" dirty="0">
                          <a:effectLst/>
                        </a:rPr>
                        <a:t>Random Forest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0.877</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0.155</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rPr>
                        <a:t>31</a:t>
                      </a:r>
                      <a:endParaRPr lang="en-SG"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3929771"/>
                  </a:ext>
                </a:extLst>
              </a:tr>
              <a:tr h="340609">
                <a:tc>
                  <a:txBody>
                    <a:bodyPr/>
                    <a:lstStyle/>
                    <a:p>
                      <a:pPr algn="just">
                        <a:lnSpc>
                          <a:spcPct val="115000"/>
                        </a:lnSpc>
                      </a:pPr>
                      <a:r>
                        <a:rPr lang="en-US" sz="1600" dirty="0" err="1">
                          <a:effectLst/>
                        </a:rPr>
                        <a:t>Rf_tuned</a:t>
                      </a:r>
                      <a:r>
                        <a:rPr lang="en-US" sz="1600" dirty="0">
                          <a:effectLst/>
                        </a:rPr>
                        <a:t> (on test data)</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0.881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0.111</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effectLst/>
                        </a:rPr>
                        <a:t>0.153</a:t>
                      </a:r>
                      <a:endParaRPr lang="en-SG" sz="1600"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algn="ctr">
                        <a:lnSpc>
                          <a:spcPct val="115000"/>
                        </a:lnSpc>
                      </a:pPr>
                      <a:r>
                        <a:rPr lang="en-US"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rPr>
                        <a:t>31</a:t>
                      </a:r>
                      <a:endParaRPr lang="en-SG" sz="1600" dirty="0">
                        <a:solidFill>
                          <a:schemeClr val="tx1">
                            <a:lumMod val="75000"/>
                            <a:lumOff val="25000"/>
                          </a:schemeClr>
                        </a:solidFill>
                        <a:effectLst/>
                        <a:latin typeface="Franklin Gothic Book" panose="020B05030201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6701686"/>
                  </a:ext>
                </a:extLst>
              </a:tr>
            </a:tbl>
          </a:graphicData>
        </a:graphic>
      </p:graphicFrame>
      <p:sp>
        <p:nvSpPr>
          <p:cNvPr id="9" name="Rectangle 8">
            <a:extLst>
              <a:ext uri="{FF2B5EF4-FFF2-40B4-BE49-F238E27FC236}">
                <a16:creationId xmlns:a16="http://schemas.microsoft.com/office/drawing/2014/main" id="{BD235A4E-CD09-4295-A2EC-E08E87776BD8}"/>
              </a:ext>
            </a:extLst>
          </p:cNvPr>
          <p:cNvSpPr/>
          <p:nvPr/>
        </p:nvSpPr>
        <p:spPr>
          <a:xfrm>
            <a:off x="1103168" y="5711785"/>
            <a:ext cx="9985664" cy="87176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Conclusion: </a:t>
            </a:r>
            <a:r>
              <a:rPr lang="en-US" sz="2000" dirty="0">
                <a:solidFill>
                  <a:schemeClr val="tx1"/>
                </a:solidFill>
              </a:rPr>
              <a:t>Decision Tree is overfitting the training data. The best overall model is the </a:t>
            </a:r>
            <a:r>
              <a:rPr lang="en-US" sz="2000" b="1" dirty="0">
                <a:solidFill>
                  <a:schemeClr val="tx1"/>
                </a:solidFill>
              </a:rPr>
              <a:t>linear regression model </a:t>
            </a:r>
            <a:r>
              <a:rPr lang="en-US" sz="2000" dirty="0">
                <a:solidFill>
                  <a:schemeClr val="tx1"/>
                </a:solidFill>
              </a:rPr>
              <a:t>which performs well on both training and test data.</a:t>
            </a:r>
            <a:endParaRPr lang="en-SG" sz="2000" dirty="0">
              <a:solidFill>
                <a:schemeClr val="tx1"/>
              </a:solidFill>
            </a:endParaRPr>
          </a:p>
        </p:txBody>
      </p:sp>
      <p:sp>
        <p:nvSpPr>
          <p:cNvPr id="12" name="Title 1">
            <a:extLst>
              <a:ext uri="{FF2B5EF4-FFF2-40B4-BE49-F238E27FC236}">
                <a16:creationId xmlns:a16="http://schemas.microsoft.com/office/drawing/2014/main" id="{6A04C31D-8D34-4059-B9AC-F3FC34FCF3F2}"/>
              </a:ext>
            </a:extLst>
          </p:cNvPr>
          <p:cNvSpPr txBox="1">
            <a:spLocks/>
          </p:cNvSpPr>
          <p:nvPr/>
        </p:nvSpPr>
        <p:spPr>
          <a:xfrm>
            <a:off x="1097280" y="1"/>
            <a:ext cx="10058400" cy="1120926"/>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Model Development</a:t>
            </a:r>
            <a:br>
              <a:rPr lang="en-US" dirty="0"/>
            </a:br>
            <a:r>
              <a:rPr lang="en-US" sz="3200" dirty="0"/>
              <a:t>Summary of Results</a:t>
            </a:r>
            <a:endParaRPr lang="en-SG" dirty="0"/>
          </a:p>
        </p:txBody>
      </p:sp>
    </p:spTree>
    <p:extLst>
      <p:ext uri="{BB962C8B-B14F-4D97-AF65-F5344CB8AC3E}">
        <p14:creationId xmlns:p14="http://schemas.microsoft.com/office/powerpoint/2010/main" val="293351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5F34-F9D9-4DAD-A845-C20374105076}"/>
              </a:ext>
            </a:extLst>
          </p:cNvPr>
          <p:cNvSpPr>
            <a:spLocks noGrp="1"/>
          </p:cNvSpPr>
          <p:nvPr>
            <p:ph type="title"/>
          </p:nvPr>
        </p:nvSpPr>
        <p:spPr/>
        <p:txBody>
          <a:bodyPr/>
          <a:lstStyle/>
          <a:p>
            <a:r>
              <a:rPr lang="en-US" dirty="0"/>
              <a:t>Key Insights</a:t>
            </a:r>
            <a:endParaRPr lang="en-SG" dirty="0"/>
          </a:p>
        </p:txBody>
      </p:sp>
      <p:sp>
        <p:nvSpPr>
          <p:cNvPr id="3" name="Content Placeholder 2">
            <a:extLst>
              <a:ext uri="{FF2B5EF4-FFF2-40B4-BE49-F238E27FC236}">
                <a16:creationId xmlns:a16="http://schemas.microsoft.com/office/drawing/2014/main" id="{080EA7F2-818D-4A07-915E-12A34C03198F}"/>
              </a:ext>
            </a:extLst>
          </p:cNvPr>
          <p:cNvSpPr>
            <a:spLocks noGrp="1"/>
          </p:cNvSpPr>
          <p:nvPr>
            <p:ph idx="1"/>
          </p:nvPr>
        </p:nvSpPr>
        <p:spPr>
          <a:xfrm>
            <a:off x="1097280" y="2108201"/>
            <a:ext cx="10447020" cy="4267199"/>
          </a:xfrm>
        </p:spPr>
        <p:txBody>
          <a:bodyPr>
            <a:normAutofit/>
          </a:bodyPr>
          <a:lstStyle/>
          <a:p>
            <a:pPr lvl="1" indent="-360000">
              <a:buClr>
                <a:srgbClr val="F6A21D"/>
              </a:buClr>
              <a:buFont typeface="Wingdings" panose="05000000000000000000" pitchFamily="2" charset="2"/>
              <a:buChar char="§"/>
              <a:tabLst>
                <a:tab pos="540000" algn="l"/>
              </a:tabLst>
            </a:pPr>
            <a:r>
              <a:rPr lang="en-US" sz="2000" b="1" dirty="0"/>
              <a:t>Key Insight 1 (Medical history and Symptoms)</a:t>
            </a:r>
            <a:r>
              <a:rPr lang="en-US" sz="2000" dirty="0"/>
              <a:t>:</a:t>
            </a:r>
          </a:p>
          <a:p>
            <a:pPr lvl="3" indent="-360000">
              <a:buFont typeface="Wingdings" panose="05000000000000000000" pitchFamily="2" charset="2"/>
              <a:buChar char="§"/>
              <a:tabLst>
                <a:tab pos="540000" algn="l"/>
              </a:tabLst>
            </a:pPr>
            <a:r>
              <a:rPr lang="en-US" sz="1600" dirty="0"/>
              <a:t>Symptoms are generally low to moderately correlated with </a:t>
            </a:r>
            <a:r>
              <a:rPr lang="en-US" sz="1600" dirty="0" err="1"/>
              <a:t>log_amount</a:t>
            </a:r>
            <a:r>
              <a:rPr lang="en-US" sz="1600" dirty="0"/>
              <a:t> (0.154 to 0.578)</a:t>
            </a:r>
          </a:p>
          <a:p>
            <a:pPr lvl="3" indent="-360000">
              <a:buFont typeface="Wingdings" panose="05000000000000000000" pitchFamily="2" charset="2"/>
              <a:buChar char="§"/>
              <a:tabLst>
                <a:tab pos="540000" algn="l"/>
              </a:tabLst>
            </a:pPr>
            <a:r>
              <a:rPr lang="en-US" sz="1600" dirty="0"/>
              <a:t>‘Medical_history_1’ (0.240) and ‘Medical_history_6’ (0.158) have low correlation with </a:t>
            </a:r>
            <a:r>
              <a:rPr lang="en-US" sz="1600" dirty="0" err="1"/>
              <a:t>log_amount</a:t>
            </a:r>
            <a:endParaRPr lang="en-US" sz="1600" dirty="0"/>
          </a:p>
          <a:p>
            <a:pPr indent="-360000">
              <a:buFont typeface="Wingdings" panose="05000000000000000000" pitchFamily="2" charset="2"/>
              <a:buChar char="§"/>
              <a:tabLst>
                <a:tab pos="540000" algn="l"/>
              </a:tabLst>
            </a:pPr>
            <a:r>
              <a:rPr lang="en-US" sz="2000" b="1" dirty="0"/>
              <a:t>Key Insight 2 (Symptom_5 and </a:t>
            </a:r>
            <a:r>
              <a:rPr lang="en-US" sz="2000" b="1" dirty="0" err="1"/>
              <a:t>Resident_Status_Singaporean</a:t>
            </a:r>
            <a:r>
              <a:rPr lang="en-US" sz="2000" b="1" dirty="0"/>
              <a:t>)</a:t>
            </a:r>
            <a:endParaRPr lang="en-US" dirty="0"/>
          </a:p>
          <a:p>
            <a:pPr lvl="3" indent="-360000">
              <a:buFont typeface="Wingdings" panose="05000000000000000000" pitchFamily="2" charset="2"/>
              <a:buChar char="§"/>
              <a:tabLst>
                <a:tab pos="540000" algn="l"/>
              </a:tabLst>
            </a:pPr>
            <a:r>
              <a:rPr lang="en-US" sz="1600" dirty="0"/>
              <a:t>‘symptom_5’ and ‘</a:t>
            </a:r>
            <a:r>
              <a:rPr lang="en-US" sz="1600" dirty="0" err="1"/>
              <a:t>resident_status_Singaporean</a:t>
            </a:r>
            <a:r>
              <a:rPr lang="en-US" sz="1600" dirty="0"/>
              <a:t>’ are important features to predict ‘amount’ and ‘</a:t>
            </a:r>
            <a:r>
              <a:rPr lang="en-US" sz="1600" dirty="0" err="1"/>
              <a:t>log_amount</a:t>
            </a:r>
            <a:r>
              <a:rPr lang="en-US" sz="1600" dirty="0"/>
              <a:t>’</a:t>
            </a:r>
          </a:p>
          <a:p>
            <a:pPr indent="-360000">
              <a:buFont typeface="Wingdings" panose="05000000000000000000" pitchFamily="2" charset="2"/>
              <a:buChar char="§"/>
              <a:tabLst>
                <a:tab pos="540000" algn="l"/>
              </a:tabLst>
            </a:pPr>
            <a:r>
              <a:rPr lang="en-US" sz="2000" b="1" dirty="0"/>
              <a:t>Key Insight 3 (Linear Regression Model fits data best)</a:t>
            </a:r>
            <a:endParaRPr lang="en-US" dirty="0"/>
          </a:p>
          <a:p>
            <a:pPr lvl="3" indent="-360000">
              <a:buFont typeface="Wingdings" panose="05000000000000000000" pitchFamily="2" charset="2"/>
              <a:buChar char="§"/>
              <a:tabLst>
                <a:tab pos="540000" algn="l"/>
              </a:tabLst>
            </a:pPr>
            <a:r>
              <a:rPr lang="en-US" sz="1600" dirty="0"/>
              <a:t>The linear regression model is the best overall model</a:t>
            </a:r>
          </a:p>
          <a:p>
            <a:pPr lvl="3" indent="-360000">
              <a:buFont typeface="Wingdings" panose="05000000000000000000" pitchFamily="2" charset="2"/>
              <a:buChar char="§"/>
              <a:tabLst>
                <a:tab pos="540000" algn="l"/>
              </a:tabLst>
            </a:pPr>
            <a:r>
              <a:rPr lang="en-SG" sz="1600" dirty="0">
                <a:effectLst/>
                <a:ea typeface="Times New Roman" panose="02020603050405020304" pitchFamily="18" charset="0"/>
              </a:rPr>
              <a:t>The data can be described by a linear model. Non-linear models such as decision trees and random forests do not perform very well on the data. </a:t>
            </a:r>
            <a:endParaRPr lang="en-US" sz="1600" dirty="0"/>
          </a:p>
          <a:p>
            <a:pPr indent="-360000">
              <a:buFont typeface="Wingdings" panose="05000000000000000000" pitchFamily="2" charset="2"/>
              <a:buChar char="§"/>
              <a:tabLst>
                <a:tab pos="540000" algn="l"/>
              </a:tabLst>
            </a:pPr>
            <a:endParaRPr lang="en-US" sz="2000" b="1" dirty="0"/>
          </a:p>
          <a:p>
            <a:pPr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SG" sz="1600" dirty="0">
              <a:effectLst/>
              <a:ea typeface="Times New Roman" panose="02020603050405020304" pitchFamily="18" charset="0"/>
            </a:endParaRPr>
          </a:p>
          <a:p>
            <a:pPr lvl="3"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US" sz="1600" dirty="0"/>
          </a:p>
          <a:p>
            <a:pPr marL="0" indent="0">
              <a:buNone/>
            </a:pPr>
            <a:endParaRPr lang="en-SG" dirty="0"/>
          </a:p>
        </p:txBody>
      </p:sp>
    </p:spTree>
    <p:extLst>
      <p:ext uri="{BB962C8B-B14F-4D97-AF65-F5344CB8AC3E}">
        <p14:creationId xmlns:p14="http://schemas.microsoft.com/office/powerpoint/2010/main" val="1984932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5F34-F9D9-4DAD-A845-C20374105076}"/>
              </a:ext>
            </a:extLst>
          </p:cNvPr>
          <p:cNvSpPr>
            <a:spLocks noGrp="1"/>
          </p:cNvSpPr>
          <p:nvPr>
            <p:ph type="title"/>
          </p:nvPr>
        </p:nvSpPr>
        <p:spPr/>
        <p:txBody>
          <a:bodyPr/>
          <a:lstStyle/>
          <a:p>
            <a:r>
              <a:rPr lang="en-US" dirty="0"/>
              <a:t>Key Insights</a:t>
            </a:r>
            <a:endParaRPr lang="en-SG" dirty="0"/>
          </a:p>
        </p:txBody>
      </p:sp>
      <p:sp>
        <p:nvSpPr>
          <p:cNvPr id="3" name="Content Placeholder 2">
            <a:extLst>
              <a:ext uri="{FF2B5EF4-FFF2-40B4-BE49-F238E27FC236}">
                <a16:creationId xmlns:a16="http://schemas.microsoft.com/office/drawing/2014/main" id="{080EA7F2-818D-4A07-915E-12A34C03198F}"/>
              </a:ext>
            </a:extLst>
          </p:cNvPr>
          <p:cNvSpPr>
            <a:spLocks noGrp="1"/>
          </p:cNvSpPr>
          <p:nvPr>
            <p:ph idx="1"/>
          </p:nvPr>
        </p:nvSpPr>
        <p:spPr>
          <a:xfrm>
            <a:off x="1097280" y="2108201"/>
            <a:ext cx="10447020" cy="4267199"/>
          </a:xfrm>
        </p:spPr>
        <p:txBody>
          <a:bodyPr>
            <a:normAutofit/>
          </a:bodyPr>
          <a:lstStyle/>
          <a:p>
            <a:pPr indent="-360000">
              <a:buFont typeface="Wingdings" panose="05000000000000000000" pitchFamily="2" charset="2"/>
              <a:buChar char="§"/>
              <a:tabLst>
                <a:tab pos="540000" algn="l"/>
              </a:tabLst>
            </a:pPr>
            <a:r>
              <a:rPr lang="en-US" sz="2000" b="1" dirty="0"/>
              <a:t>Key Insight 4 (The top 5 features)</a:t>
            </a:r>
          </a:p>
          <a:p>
            <a:pPr lvl="3" indent="-360000">
              <a:buFont typeface="Wingdings" panose="05000000000000000000" pitchFamily="2" charset="2"/>
              <a:buChar char="§"/>
              <a:tabLst>
                <a:tab pos="540000" algn="l"/>
              </a:tabLst>
            </a:pPr>
            <a:r>
              <a:rPr lang="en-US" sz="1600" dirty="0"/>
              <a:t>The top five features across models are same: ‘Symptom_5’, ‘</a:t>
            </a:r>
            <a:r>
              <a:rPr lang="en-US" sz="1600" dirty="0" err="1"/>
              <a:t>Race_Malay</a:t>
            </a:r>
            <a:r>
              <a:rPr lang="en-US" sz="1600" dirty="0"/>
              <a:t>’, ‘Age’, ‘</a:t>
            </a:r>
            <a:r>
              <a:rPr lang="en-US" sz="1600" dirty="0" err="1"/>
              <a:t>Resident_status_Singaporean</a:t>
            </a:r>
            <a:r>
              <a:rPr lang="en-US" sz="1600" dirty="0"/>
              <a:t>’, ‘Medical_history_1’</a:t>
            </a:r>
          </a:p>
          <a:p>
            <a:pPr indent="-360000">
              <a:buFont typeface="Wingdings" panose="05000000000000000000" pitchFamily="2" charset="2"/>
              <a:buChar char="§"/>
              <a:tabLst>
                <a:tab pos="540000" algn="l"/>
              </a:tabLst>
            </a:pPr>
            <a:r>
              <a:rPr lang="en-US" sz="2000" b="1" dirty="0"/>
              <a:t>Key Insight 5 (Features excluded from Linear Regression model)</a:t>
            </a:r>
          </a:p>
          <a:p>
            <a:pPr lvl="3" indent="-360000">
              <a:buFont typeface="Wingdings" panose="05000000000000000000" pitchFamily="2" charset="2"/>
              <a:buChar char="§"/>
              <a:tabLst>
                <a:tab pos="540000" algn="l"/>
              </a:tabLst>
            </a:pPr>
            <a:r>
              <a:rPr lang="en-US" sz="1600" dirty="0"/>
              <a:t>There are 7 features excluded from the linear regression model:</a:t>
            </a:r>
          </a:p>
          <a:p>
            <a:pPr lvl="5" indent="-360000">
              <a:buFont typeface="+mj-lt"/>
              <a:buAutoNum type="arabicPeriod"/>
              <a:tabLst>
                <a:tab pos="540000" algn="l"/>
              </a:tabLst>
            </a:pPr>
            <a:r>
              <a:rPr lang="en-US" sz="1700" dirty="0"/>
              <a:t>Medical_history_4</a:t>
            </a:r>
          </a:p>
          <a:p>
            <a:pPr lvl="5" indent="-360000">
              <a:buFont typeface="+mj-lt"/>
              <a:buAutoNum type="arabicPeriod"/>
              <a:tabLst>
                <a:tab pos="540000" algn="l"/>
              </a:tabLst>
            </a:pPr>
            <a:r>
              <a:rPr lang="en-US" sz="1700" dirty="0"/>
              <a:t>Preop_medication_4</a:t>
            </a:r>
          </a:p>
          <a:p>
            <a:pPr lvl="5" indent="-360000">
              <a:buFont typeface="+mj-lt"/>
              <a:buAutoNum type="arabicPeriod"/>
              <a:tabLst>
                <a:tab pos="540000" algn="l"/>
              </a:tabLst>
            </a:pPr>
            <a:r>
              <a:rPr lang="en-US" sz="1700" dirty="0"/>
              <a:t>Lab_result_1 to Lab_result_3</a:t>
            </a:r>
          </a:p>
          <a:p>
            <a:pPr lvl="5" indent="-360000">
              <a:buFont typeface="+mj-lt"/>
              <a:buAutoNum type="arabicPeriod"/>
              <a:tabLst>
                <a:tab pos="540000" algn="l"/>
              </a:tabLst>
            </a:pPr>
            <a:r>
              <a:rPr lang="en-US" sz="1700" dirty="0" err="1"/>
              <a:t>Days_admitted</a:t>
            </a:r>
            <a:endParaRPr lang="en-US" sz="1700" dirty="0"/>
          </a:p>
          <a:p>
            <a:pPr lvl="5" indent="-360000">
              <a:buFont typeface="+mj-lt"/>
              <a:buAutoNum type="arabicPeriod"/>
              <a:tabLst>
                <a:tab pos="540000" algn="l"/>
              </a:tabLst>
            </a:pPr>
            <a:r>
              <a:rPr lang="en-US" sz="1700" dirty="0" err="1"/>
              <a:t>Gender_Male</a:t>
            </a:r>
            <a:endParaRPr lang="en-US" sz="1700" dirty="0"/>
          </a:p>
          <a:p>
            <a:pPr lvl="2"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US" sz="1600" dirty="0"/>
          </a:p>
          <a:p>
            <a:pPr indent="-360000">
              <a:buFont typeface="Wingdings" panose="05000000000000000000" pitchFamily="2" charset="2"/>
              <a:buChar char="§"/>
              <a:tabLst>
                <a:tab pos="540000" algn="l"/>
              </a:tabLst>
            </a:pPr>
            <a:endParaRPr lang="en-US" sz="2000" b="1" dirty="0"/>
          </a:p>
          <a:p>
            <a:pPr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SG" sz="1600" dirty="0">
              <a:effectLst/>
              <a:ea typeface="Times New Roman" panose="02020603050405020304" pitchFamily="18" charset="0"/>
            </a:endParaRPr>
          </a:p>
          <a:p>
            <a:pPr lvl="3"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US" sz="1600" dirty="0"/>
          </a:p>
          <a:p>
            <a:pPr lvl="3" indent="-360000">
              <a:buFont typeface="Wingdings" panose="05000000000000000000" pitchFamily="2" charset="2"/>
              <a:buChar char="§"/>
              <a:tabLst>
                <a:tab pos="540000" algn="l"/>
              </a:tabLst>
            </a:pPr>
            <a:endParaRPr lang="en-US" sz="1600" dirty="0"/>
          </a:p>
          <a:p>
            <a:pPr marL="0" indent="0">
              <a:buNone/>
            </a:pPr>
            <a:endParaRPr lang="en-SG" dirty="0"/>
          </a:p>
        </p:txBody>
      </p:sp>
    </p:spTree>
    <p:extLst>
      <p:ext uri="{BB962C8B-B14F-4D97-AF65-F5344CB8AC3E}">
        <p14:creationId xmlns:p14="http://schemas.microsoft.com/office/powerpoint/2010/main" val="3558488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5F34-F9D9-4DAD-A845-C20374105076}"/>
              </a:ext>
            </a:extLst>
          </p:cNvPr>
          <p:cNvSpPr>
            <a:spLocks noGrp="1"/>
          </p:cNvSpPr>
          <p:nvPr>
            <p:ph type="title"/>
          </p:nvPr>
        </p:nvSpPr>
        <p:spPr/>
        <p:txBody>
          <a:bodyPr/>
          <a:lstStyle/>
          <a:p>
            <a:r>
              <a:rPr lang="en-US" dirty="0"/>
              <a:t>Conclusions</a:t>
            </a:r>
            <a:endParaRPr lang="en-SG" dirty="0"/>
          </a:p>
        </p:txBody>
      </p:sp>
      <p:sp>
        <p:nvSpPr>
          <p:cNvPr id="3" name="Content Placeholder 2">
            <a:extLst>
              <a:ext uri="{FF2B5EF4-FFF2-40B4-BE49-F238E27FC236}">
                <a16:creationId xmlns:a16="http://schemas.microsoft.com/office/drawing/2014/main" id="{080EA7F2-818D-4A07-915E-12A34C03198F}"/>
              </a:ext>
            </a:extLst>
          </p:cNvPr>
          <p:cNvSpPr>
            <a:spLocks noGrp="1"/>
          </p:cNvSpPr>
          <p:nvPr>
            <p:ph idx="1"/>
          </p:nvPr>
        </p:nvSpPr>
        <p:spPr>
          <a:xfrm>
            <a:off x="1097280" y="2108201"/>
            <a:ext cx="10459720" cy="3760891"/>
          </a:xfrm>
        </p:spPr>
        <p:txBody>
          <a:bodyPr/>
          <a:lstStyle/>
          <a:p>
            <a:pPr lvl="1" indent="-360000">
              <a:buClr>
                <a:srgbClr val="F6A21D"/>
              </a:buClr>
              <a:buFont typeface="Wingdings" panose="05000000000000000000" pitchFamily="2" charset="2"/>
              <a:buChar char="§"/>
              <a:tabLst>
                <a:tab pos="540000" algn="l"/>
              </a:tabLst>
            </a:pPr>
            <a:r>
              <a:rPr lang="en-US" sz="2000" b="1" dirty="0"/>
              <a:t>Key Drivers of Cost of Care </a:t>
            </a:r>
            <a:r>
              <a:rPr lang="en-US" sz="2000" dirty="0"/>
              <a:t>(in descending order)</a:t>
            </a:r>
            <a:r>
              <a:rPr lang="en-US" sz="2000" b="1" dirty="0"/>
              <a:t>:</a:t>
            </a:r>
          </a:p>
          <a:p>
            <a:pPr lvl="5" indent="-360000">
              <a:buFont typeface="+mj-lt"/>
              <a:buAutoNum type="arabicPeriod"/>
              <a:tabLst>
                <a:tab pos="540000" algn="l"/>
              </a:tabLst>
            </a:pPr>
            <a:r>
              <a:rPr lang="en-US" sz="1600" dirty="0"/>
              <a:t>Symptom_5</a:t>
            </a:r>
          </a:p>
          <a:p>
            <a:pPr lvl="5" indent="-360000">
              <a:buFont typeface="+mj-lt"/>
              <a:buAutoNum type="arabicPeriod"/>
              <a:tabLst>
                <a:tab pos="540000" algn="l"/>
              </a:tabLst>
            </a:pPr>
            <a:r>
              <a:rPr lang="en-US" sz="1600" dirty="0" err="1"/>
              <a:t>Race_Malay</a:t>
            </a:r>
            <a:endParaRPr lang="en-US" sz="1600" dirty="0"/>
          </a:p>
          <a:p>
            <a:pPr lvl="5" indent="-360000">
              <a:buFont typeface="+mj-lt"/>
              <a:buAutoNum type="arabicPeriod"/>
              <a:tabLst>
                <a:tab pos="540000" algn="l"/>
              </a:tabLst>
            </a:pPr>
            <a:r>
              <a:rPr lang="en-US" sz="1600" dirty="0"/>
              <a:t>Age</a:t>
            </a:r>
          </a:p>
          <a:p>
            <a:pPr lvl="5" indent="-360000">
              <a:buFont typeface="+mj-lt"/>
              <a:buAutoNum type="arabicPeriod"/>
              <a:tabLst>
                <a:tab pos="540000" algn="l"/>
              </a:tabLst>
            </a:pPr>
            <a:r>
              <a:rPr lang="en-US" sz="1600" dirty="0" err="1"/>
              <a:t>Resident_status_Singaporean</a:t>
            </a:r>
            <a:r>
              <a:rPr lang="en-US" sz="1600" dirty="0"/>
              <a:t> (drives cost negatively)</a:t>
            </a:r>
          </a:p>
          <a:p>
            <a:pPr lvl="5" indent="-360000">
              <a:buFont typeface="+mj-lt"/>
              <a:buAutoNum type="arabicPeriod"/>
              <a:tabLst>
                <a:tab pos="540000" algn="l"/>
              </a:tabLst>
            </a:pPr>
            <a:r>
              <a:rPr lang="en-US" sz="1600" dirty="0"/>
              <a:t>Medical_history_1</a:t>
            </a:r>
          </a:p>
          <a:p>
            <a:pPr lvl="1" indent="-360000">
              <a:buFont typeface="+mj-lt"/>
              <a:buAutoNum type="arabicPeriod"/>
              <a:tabLst>
                <a:tab pos="540000" algn="l"/>
              </a:tabLst>
            </a:pPr>
            <a:endParaRPr lang="en-US" sz="1900" dirty="0"/>
          </a:p>
          <a:p>
            <a:pPr lvl="1" indent="-360000">
              <a:buFont typeface="+mj-lt"/>
              <a:buAutoNum type="arabicPeriod"/>
              <a:tabLst>
                <a:tab pos="540000" algn="l"/>
              </a:tabLst>
            </a:pPr>
            <a:endParaRPr lang="en-US" sz="1900" dirty="0"/>
          </a:p>
          <a:p>
            <a:pPr lvl="1" indent="-360000">
              <a:buFont typeface="Wingdings" panose="05000000000000000000" pitchFamily="2" charset="2"/>
              <a:buChar char="§"/>
              <a:tabLst>
                <a:tab pos="540000" algn="l"/>
              </a:tabLst>
            </a:pPr>
            <a:endParaRPr lang="en-US" sz="1900" dirty="0"/>
          </a:p>
          <a:p>
            <a:pPr lvl="3" indent="-360000">
              <a:buFont typeface="Wingdings" panose="05000000000000000000" pitchFamily="2" charset="2"/>
              <a:buChar char="§"/>
              <a:tabLst>
                <a:tab pos="540000" algn="l"/>
              </a:tabLst>
            </a:pPr>
            <a:endParaRPr lang="en-US" sz="1600" dirty="0"/>
          </a:p>
          <a:p>
            <a:pPr marL="0" indent="0">
              <a:buNone/>
            </a:pPr>
            <a:endParaRPr lang="en-SG" dirty="0"/>
          </a:p>
        </p:txBody>
      </p:sp>
    </p:spTree>
    <p:extLst>
      <p:ext uri="{BB962C8B-B14F-4D97-AF65-F5344CB8AC3E}">
        <p14:creationId xmlns:p14="http://schemas.microsoft.com/office/powerpoint/2010/main" val="282358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5F34-F9D9-4DAD-A845-C20374105076}"/>
              </a:ext>
            </a:extLst>
          </p:cNvPr>
          <p:cNvSpPr>
            <a:spLocks noGrp="1"/>
          </p:cNvSpPr>
          <p:nvPr>
            <p:ph type="title"/>
          </p:nvPr>
        </p:nvSpPr>
        <p:spPr/>
        <p:txBody>
          <a:bodyPr/>
          <a:lstStyle/>
          <a:p>
            <a:r>
              <a:rPr lang="en-US" dirty="0"/>
              <a:t>Recommendations</a:t>
            </a:r>
            <a:endParaRPr lang="en-SG" dirty="0"/>
          </a:p>
        </p:txBody>
      </p:sp>
      <p:sp>
        <p:nvSpPr>
          <p:cNvPr id="3" name="Content Placeholder 2">
            <a:extLst>
              <a:ext uri="{FF2B5EF4-FFF2-40B4-BE49-F238E27FC236}">
                <a16:creationId xmlns:a16="http://schemas.microsoft.com/office/drawing/2014/main" id="{080EA7F2-818D-4A07-915E-12A34C03198F}"/>
              </a:ext>
            </a:extLst>
          </p:cNvPr>
          <p:cNvSpPr>
            <a:spLocks noGrp="1"/>
          </p:cNvSpPr>
          <p:nvPr>
            <p:ph idx="1"/>
          </p:nvPr>
        </p:nvSpPr>
        <p:spPr>
          <a:xfrm>
            <a:off x="770890" y="2108201"/>
            <a:ext cx="10650220" cy="4330699"/>
          </a:xfrm>
        </p:spPr>
        <p:txBody>
          <a:bodyPr>
            <a:normAutofit lnSpcReduction="10000"/>
          </a:bodyPr>
          <a:lstStyle/>
          <a:p>
            <a:pPr lvl="1" indent="-360000">
              <a:buClr>
                <a:srgbClr val="F6A21D"/>
              </a:buClr>
              <a:buFont typeface="Wingdings" panose="05000000000000000000" pitchFamily="2" charset="2"/>
              <a:buChar char="§"/>
              <a:tabLst>
                <a:tab pos="540000" algn="l"/>
              </a:tabLst>
            </a:pPr>
            <a:r>
              <a:rPr lang="en-US" sz="2000" b="1" dirty="0"/>
              <a:t>Determining Causality: </a:t>
            </a:r>
            <a:r>
              <a:rPr lang="en-US" sz="2000" dirty="0"/>
              <a:t>It is important to note that correlation does not imply causation and further study must be done to understand if there are latent variables. While the linear regression model predicts that certain races or resident status have higher cost of care, there could be existence of </a:t>
            </a:r>
            <a:r>
              <a:rPr lang="en-US" sz="2000" b="1" dirty="0"/>
              <a:t>latent confounding variables </a:t>
            </a:r>
            <a:r>
              <a:rPr lang="en-US" sz="2000" dirty="0"/>
              <a:t>which are not featured in the data set (e.g. being of a particular resident status could mean additional taxes or fees, or possibly a different lifestyle that leads to different symptoms but this may not be captured in the dataset).</a:t>
            </a:r>
          </a:p>
          <a:p>
            <a:pPr lvl="1" indent="-360000">
              <a:buClr>
                <a:srgbClr val="F6A21D"/>
              </a:buClr>
              <a:buFont typeface="Wingdings" panose="05000000000000000000" pitchFamily="2" charset="2"/>
              <a:buChar char="§"/>
              <a:tabLst>
                <a:tab pos="540000" algn="l"/>
              </a:tabLst>
            </a:pPr>
            <a:r>
              <a:rPr lang="en-US" sz="2000" b="1" dirty="0"/>
              <a:t>Data Harvesting:</a:t>
            </a:r>
            <a:r>
              <a:rPr lang="en-US" sz="2000" dirty="0"/>
              <a:t> More data is required to build better models as the current dataset is limited to only 2898 entries. </a:t>
            </a:r>
          </a:p>
          <a:p>
            <a:pPr lvl="1" indent="-360000">
              <a:buClr>
                <a:srgbClr val="F6A21D"/>
              </a:buClr>
              <a:buFont typeface="Wingdings" panose="05000000000000000000" pitchFamily="2" charset="2"/>
              <a:buChar char="§"/>
              <a:tabLst>
                <a:tab pos="540000" algn="l"/>
              </a:tabLst>
            </a:pPr>
            <a:r>
              <a:rPr lang="en-US" sz="2000" b="1" dirty="0"/>
              <a:t>Data Inputs</a:t>
            </a:r>
            <a:r>
              <a:rPr lang="en-US" sz="2000" dirty="0"/>
              <a:t>: each bill could be correlated to certain treatments to provide a one-to-one mapping between </a:t>
            </a:r>
            <a:r>
              <a:rPr lang="en-US" sz="2000" b="1" dirty="0"/>
              <a:t>bill</a:t>
            </a:r>
            <a:r>
              <a:rPr lang="en-US" sz="2000" dirty="0"/>
              <a:t> and </a:t>
            </a:r>
            <a:r>
              <a:rPr lang="en-US" sz="2000" b="1" dirty="0" err="1"/>
              <a:t>clinical_data</a:t>
            </a:r>
            <a:endParaRPr lang="en-US" sz="2000" b="1" dirty="0"/>
          </a:p>
          <a:p>
            <a:pPr lvl="1" indent="-360000">
              <a:buClr>
                <a:srgbClr val="F6A21D"/>
              </a:buClr>
              <a:buFont typeface="Wingdings" panose="05000000000000000000" pitchFamily="2" charset="2"/>
              <a:buChar char="§"/>
              <a:tabLst>
                <a:tab pos="540000" algn="l"/>
              </a:tabLst>
            </a:pPr>
            <a:r>
              <a:rPr lang="en-US" sz="2000" b="1" dirty="0"/>
              <a:t>Adding features</a:t>
            </a:r>
            <a:r>
              <a:rPr lang="en-US" sz="2000" dirty="0"/>
              <a:t>: More features can be added to provide more insight</a:t>
            </a:r>
          </a:p>
          <a:p>
            <a:pPr lvl="1" indent="-360000">
              <a:buClr>
                <a:srgbClr val="F6A21D"/>
              </a:buClr>
              <a:buFont typeface="Wingdings" panose="05000000000000000000" pitchFamily="2" charset="2"/>
              <a:buChar char="§"/>
              <a:tabLst>
                <a:tab pos="540000" algn="l"/>
              </a:tabLst>
            </a:pPr>
            <a:r>
              <a:rPr lang="en-US" sz="2000" b="1" dirty="0"/>
              <a:t>Model Development</a:t>
            </a:r>
            <a:r>
              <a:rPr lang="en-US" sz="2000" dirty="0"/>
              <a:t>: Further model refinement can be done on the random forest model to explore if it is possible to improve performance of non-linear models</a:t>
            </a:r>
            <a:endParaRPr lang="en-US" sz="1600" dirty="0"/>
          </a:p>
          <a:p>
            <a:pPr lvl="1" indent="-360000">
              <a:buFont typeface="+mj-lt"/>
              <a:buAutoNum type="arabicPeriod"/>
              <a:tabLst>
                <a:tab pos="540000" algn="l"/>
              </a:tabLst>
            </a:pPr>
            <a:endParaRPr lang="en-US" sz="1900" dirty="0"/>
          </a:p>
          <a:p>
            <a:pPr lvl="1" indent="-360000">
              <a:buFont typeface="+mj-lt"/>
              <a:buAutoNum type="arabicPeriod"/>
              <a:tabLst>
                <a:tab pos="540000" algn="l"/>
              </a:tabLst>
            </a:pPr>
            <a:endParaRPr lang="en-US" sz="1900" dirty="0"/>
          </a:p>
          <a:p>
            <a:pPr lvl="1" indent="-360000">
              <a:buFont typeface="Wingdings" panose="05000000000000000000" pitchFamily="2" charset="2"/>
              <a:buChar char="§"/>
              <a:tabLst>
                <a:tab pos="540000" algn="l"/>
              </a:tabLst>
            </a:pPr>
            <a:endParaRPr lang="en-US" sz="1900" dirty="0"/>
          </a:p>
          <a:p>
            <a:pPr lvl="3" indent="-360000">
              <a:buFont typeface="Wingdings" panose="05000000000000000000" pitchFamily="2" charset="2"/>
              <a:buChar char="§"/>
              <a:tabLst>
                <a:tab pos="540000" algn="l"/>
              </a:tabLst>
            </a:pPr>
            <a:endParaRPr lang="en-US" sz="1600" dirty="0"/>
          </a:p>
          <a:p>
            <a:pPr marL="0" indent="0">
              <a:buNone/>
            </a:pPr>
            <a:endParaRPr lang="en-SG" dirty="0"/>
          </a:p>
        </p:txBody>
      </p:sp>
    </p:spTree>
    <p:extLst>
      <p:ext uri="{BB962C8B-B14F-4D97-AF65-F5344CB8AC3E}">
        <p14:creationId xmlns:p14="http://schemas.microsoft.com/office/powerpoint/2010/main" val="372879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CE25313-E755-4FAB-9520-9CE7E070F4D1}"/>
              </a:ext>
            </a:extLst>
          </p:cNvPr>
          <p:cNvGraphicFramePr>
            <a:graphicFrameLocks noGrp="1"/>
          </p:cNvGraphicFramePr>
          <p:nvPr>
            <p:extLst>
              <p:ext uri="{D42A27DB-BD31-4B8C-83A1-F6EECF244321}">
                <p14:modId xmlns:p14="http://schemas.microsoft.com/office/powerpoint/2010/main" val="4000830371"/>
              </p:ext>
            </p:extLst>
          </p:nvPr>
        </p:nvGraphicFramePr>
        <p:xfrm>
          <a:off x="1520220" y="3958624"/>
          <a:ext cx="9151560" cy="2286000"/>
        </p:xfrm>
        <a:graphic>
          <a:graphicData uri="http://schemas.openxmlformats.org/drawingml/2006/table">
            <a:tbl>
              <a:tblPr firstRow="1" bandRow="1">
                <a:effectLst/>
                <a:tableStyleId>{5C22544A-7EE6-4342-B048-85BDC9FD1C3A}</a:tableStyleId>
              </a:tblPr>
              <a:tblGrid>
                <a:gridCol w="2211824">
                  <a:extLst>
                    <a:ext uri="{9D8B030D-6E8A-4147-A177-3AD203B41FA5}">
                      <a16:colId xmlns:a16="http://schemas.microsoft.com/office/drawing/2014/main" val="1529653488"/>
                    </a:ext>
                  </a:extLst>
                </a:gridCol>
                <a:gridCol w="2300456">
                  <a:extLst>
                    <a:ext uri="{9D8B030D-6E8A-4147-A177-3AD203B41FA5}">
                      <a16:colId xmlns:a16="http://schemas.microsoft.com/office/drawing/2014/main" val="666694710"/>
                    </a:ext>
                  </a:extLst>
                </a:gridCol>
                <a:gridCol w="2416161">
                  <a:extLst>
                    <a:ext uri="{9D8B030D-6E8A-4147-A177-3AD203B41FA5}">
                      <a16:colId xmlns:a16="http://schemas.microsoft.com/office/drawing/2014/main" val="116908254"/>
                    </a:ext>
                  </a:extLst>
                </a:gridCol>
                <a:gridCol w="2223119">
                  <a:extLst>
                    <a:ext uri="{9D8B030D-6E8A-4147-A177-3AD203B41FA5}">
                      <a16:colId xmlns:a16="http://schemas.microsoft.com/office/drawing/2014/main" val="3919516325"/>
                    </a:ext>
                  </a:extLst>
                </a:gridCol>
              </a:tblGrid>
              <a:tr h="2090809">
                <a:tc>
                  <a:txBody>
                    <a:bodyPr/>
                    <a:lstStyle/>
                    <a:p>
                      <a:pPr algn="ctr"/>
                      <a:r>
                        <a:rPr lang="en-US" sz="1600" b="0" dirty="0" err="1">
                          <a:solidFill>
                            <a:schemeClr val="tx1">
                              <a:lumMod val="75000"/>
                              <a:lumOff val="25000"/>
                            </a:schemeClr>
                          </a:solidFill>
                        </a:rPr>
                        <a:t>bill_id</a:t>
                      </a:r>
                      <a:endParaRPr lang="en-US" sz="1600" b="0" dirty="0">
                        <a:solidFill>
                          <a:schemeClr val="tx1">
                            <a:lumMod val="75000"/>
                            <a:lumOff val="25000"/>
                          </a:schemeClr>
                        </a:solidFill>
                      </a:endParaRPr>
                    </a:p>
                    <a:p>
                      <a:pPr algn="ctr"/>
                      <a:r>
                        <a:rPr lang="en-US" sz="1600" b="0" dirty="0">
                          <a:solidFill>
                            <a:schemeClr val="tx1">
                              <a:lumMod val="75000"/>
                              <a:lumOff val="25000"/>
                            </a:schemeClr>
                          </a:solidFill>
                        </a:rPr>
                        <a:t>amount</a:t>
                      </a:r>
                      <a:endParaRPr lang="en-SG" sz="1600" b="0"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0" dirty="0" err="1">
                          <a:solidFill>
                            <a:schemeClr val="tx1">
                              <a:lumMod val="75000"/>
                              <a:lumOff val="25000"/>
                            </a:schemeClr>
                          </a:solidFill>
                        </a:rPr>
                        <a:t>bill_id</a:t>
                      </a:r>
                      <a:endParaRPr lang="en-US" sz="1600" b="0" dirty="0">
                        <a:solidFill>
                          <a:schemeClr val="tx1">
                            <a:lumMod val="75000"/>
                            <a:lumOff val="25000"/>
                          </a:schemeClr>
                        </a:solidFill>
                      </a:endParaRPr>
                    </a:p>
                    <a:p>
                      <a:pPr algn="ctr"/>
                      <a:r>
                        <a:rPr lang="en-US" sz="1600" b="0" dirty="0" err="1">
                          <a:solidFill>
                            <a:schemeClr val="tx1">
                              <a:lumMod val="75000"/>
                              <a:lumOff val="25000"/>
                            </a:schemeClr>
                          </a:solidFill>
                        </a:rPr>
                        <a:t>patient_id</a:t>
                      </a:r>
                      <a:endParaRPr lang="en-US" sz="1600" b="0" dirty="0">
                        <a:solidFill>
                          <a:schemeClr val="tx1">
                            <a:lumMod val="75000"/>
                            <a:lumOff val="25000"/>
                          </a:schemeClr>
                        </a:solidFill>
                      </a:endParaRPr>
                    </a:p>
                    <a:p>
                      <a:pPr algn="ctr"/>
                      <a:r>
                        <a:rPr lang="en-US" sz="1600" b="0" dirty="0" err="1">
                          <a:solidFill>
                            <a:schemeClr val="tx1">
                              <a:lumMod val="75000"/>
                              <a:lumOff val="25000"/>
                            </a:schemeClr>
                          </a:solidFill>
                        </a:rPr>
                        <a:t>date_of_admission</a:t>
                      </a:r>
                      <a:endParaRPr lang="en-SG" sz="1600" b="0"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0" dirty="0">
                          <a:solidFill>
                            <a:schemeClr val="tx1">
                              <a:lumMod val="75000"/>
                              <a:lumOff val="25000"/>
                            </a:schemeClr>
                          </a:solidFill>
                        </a:rPr>
                        <a:t>id</a:t>
                      </a:r>
                    </a:p>
                    <a:p>
                      <a:pPr algn="ctr"/>
                      <a:r>
                        <a:rPr lang="en-US" sz="1600" b="0" dirty="0" err="1">
                          <a:solidFill>
                            <a:schemeClr val="tx1">
                              <a:lumMod val="75000"/>
                              <a:lumOff val="25000"/>
                            </a:schemeClr>
                          </a:solidFill>
                        </a:rPr>
                        <a:t>date_of_admission</a:t>
                      </a:r>
                      <a:endParaRPr lang="en-US" sz="1600" b="0" dirty="0">
                        <a:solidFill>
                          <a:schemeClr val="tx1">
                            <a:lumMod val="75000"/>
                            <a:lumOff val="25000"/>
                          </a:schemeClr>
                        </a:solidFill>
                      </a:endParaRPr>
                    </a:p>
                    <a:p>
                      <a:pPr algn="ctr"/>
                      <a:r>
                        <a:rPr lang="en-US" sz="1600" b="0" dirty="0" err="1">
                          <a:solidFill>
                            <a:schemeClr val="tx1">
                              <a:lumMod val="75000"/>
                              <a:lumOff val="25000"/>
                            </a:schemeClr>
                          </a:solidFill>
                        </a:rPr>
                        <a:t>date_of_discharge</a:t>
                      </a:r>
                      <a:endParaRPr lang="en-US" sz="1600" b="0" dirty="0">
                        <a:solidFill>
                          <a:schemeClr val="tx1">
                            <a:lumMod val="75000"/>
                            <a:lumOff val="25000"/>
                          </a:schemeClr>
                        </a:solidFill>
                      </a:endParaRPr>
                    </a:p>
                    <a:p>
                      <a:pPr algn="ctr"/>
                      <a:r>
                        <a:rPr lang="en-US" sz="1600" b="0" dirty="0" err="1">
                          <a:solidFill>
                            <a:schemeClr val="tx1">
                              <a:lumMod val="75000"/>
                              <a:lumOff val="25000"/>
                            </a:schemeClr>
                          </a:solidFill>
                        </a:rPr>
                        <a:t>medical_history</a:t>
                      </a:r>
                      <a:r>
                        <a:rPr lang="en-US" sz="1600" b="0" dirty="0">
                          <a:solidFill>
                            <a:schemeClr val="tx1">
                              <a:lumMod val="75000"/>
                              <a:lumOff val="25000"/>
                            </a:schemeClr>
                          </a:solidFill>
                        </a:rPr>
                        <a:t>_(1-7)</a:t>
                      </a:r>
                    </a:p>
                    <a:p>
                      <a:pPr algn="ctr"/>
                      <a:r>
                        <a:rPr lang="en-US" sz="1600" b="0" dirty="0" err="1">
                          <a:solidFill>
                            <a:schemeClr val="tx1">
                              <a:lumMod val="75000"/>
                              <a:lumOff val="25000"/>
                            </a:schemeClr>
                          </a:solidFill>
                        </a:rPr>
                        <a:t>preop_medication</a:t>
                      </a:r>
                      <a:r>
                        <a:rPr lang="en-US" sz="1600" b="0" dirty="0">
                          <a:solidFill>
                            <a:schemeClr val="tx1">
                              <a:lumMod val="75000"/>
                              <a:lumOff val="25000"/>
                            </a:schemeClr>
                          </a:solidFill>
                        </a:rPr>
                        <a:t>_(1-6)</a:t>
                      </a:r>
                    </a:p>
                    <a:p>
                      <a:pPr algn="ctr"/>
                      <a:r>
                        <a:rPr lang="en-US" sz="1600" b="0" dirty="0">
                          <a:solidFill>
                            <a:schemeClr val="tx1">
                              <a:lumMod val="75000"/>
                              <a:lumOff val="25000"/>
                            </a:schemeClr>
                          </a:solidFill>
                        </a:rPr>
                        <a:t>symptom_(1-5)</a:t>
                      </a:r>
                    </a:p>
                    <a:p>
                      <a:pPr algn="ctr"/>
                      <a:r>
                        <a:rPr lang="en-US" sz="1600" b="0" dirty="0" err="1">
                          <a:solidFill>
                            <a:schemeClr val="tx1">
                              <a:lumMod val="75000"/>
                              <a:lumOff val="25000"/>
                            </a:schemeClr>
                          </a:solidFill>
                        </a:rPr>
                        <a:t>lab_result</a:t>
                      </a:r>
                      <a:r>
                        <a:rPr lang="en-US" sz="1600" b="0" dirty="0">
                          <a:solidFill>
                            <a:schemeClr val="tx1">
                              <a:lumMod val="75000"/>
                              <a:lumOff val="25000"/>
                            </a:schemeClr>
                          </a:solidFill>
                        </a:rPr>
                        <a:t>_(1-3)</a:t>
                      </a:r>
                    </a:p>
                    <a:p>
                      <a:pPr algn="ctr"/>
                      <a:r>
                        <a:rPr lang="en-US" sz="1600" b="0" dirty="0">
                          <a:solidFill>
                            <a:schemeClr val="tx1">
                              <a:lumMod val="75000"/>
                              <a:lumOff val="25000"/>
                            </a:schemeClr>
                          </a:solidFill>
                        </a:rPr>
                        <a:t>weight </a:t>
                      </a:r>
                    </a:p>
                    <a:p>
                      <a:pPr algn="ctr"/>
                      <a:r>
                        <a:rPr lang="en-US" sz="1600" b="0" dirty="0">
                          <a:solidFill>
                            <a:schemeClr val="tx1">
                              <a:lumMod val="75000"/>
                              <a:lumOff val="25000"/>
                            </a:schemeClr>
                          </a:solidFill>
                        </a:rPr>
                        <a:t>height</a:t>
                      </a:r>
                      <a:endParaRPr lang="en-SG" sz="1600" b="0"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0" dirty="0" err="1">
                          <a:solidFill>
                            <a:schemeClr val="tx1">
                              <a:lumMod val="75000"/>
                              <a:lumOff val="25000"/>
                            </a:schemeClr>
                          </a:solidFill>
                        </a:rPr>
                        <a:t>patient_id</a:t>
                      </a:r>
                      <a:endParaRPr lang="en-US" sz="1600" b="0" dirty="0">
                        <a:solidFill>
                          <a:schemeClr val="tx1">
                            <a:lumMod val="75000"/>
                            <a:lumOff val="25000"/>
                          </a:schemeClr>
                        </a:solidFill>
                      </a:endParaRPr>
                    </a:p>
                    <a:p>
                      <a:pPr algn="ctr"/>
                      <a:r>
                        <a:rPr lang="en-US" sz="1600" b="0" dirty="0">
                          <a:solidFill>
                            <a:schemeClr val="tx1">
                              <a:lumMod val="75000"/>
                              <a:lumOff val="25000"/>
                            </a:schemeClr>
                          </a:solidFill>
                        </a:rPr>
                        <a:t>gender</a:t>
                      </a:r>
                    </a:p>
                    <a:p>
                      <a:pPr algn="ctr"/>
                      <a:r>
                        <a:rPr lang="en-US" sz="1600" b="0" dirty="0">
                          <a:solidFill>
                            <a:schemeClr val="tx1">
                              <a:lumMod val="75000"/>
                              <a:lumOff val="25000"/>
                            </a:schemeClr>
                          </a:solidFill>
                        </a:rPr>
                        <a:t>race</a:t>
                      </a:r>
                    </a:p>
                    <a:p>
                      <a:pPr algn="ctr"/>
                      <a:r>
                        <a:rPr lang="en-US" sz="1600" b="0" dirty="0" err="1">
                          <a:solidFill>
                            <a:schemeClr val="tx1">
                              <a:lumMod val="75000"/>
                              <a:lumOff val="25000"/>
                            </a:schemeClr>
                          </a:solidFill>
                        </a:rPr>
                        <a:t>resident_status</a:t>
                      </a:r>
                      <a:endParaRPr lang="en-US" sz="1600" b="0" dirty="0">
                        <a:solidFill>
                          <a:schemeClr val="tx1">
                            <a:lumMod val="75000"/>
                            <a:lumOff val="25000"/>
                          </a:schemeClr>
                        </a:solidFill>
                      </a:endParaRPr>
                    </a:p>
                    <a:p>
                      <a:pPr algn="ctr"/>
                      <a:r>
                        <a:rPr lang="en-US" sz="1600" b="0" dirty="0" err="1">
                          <a:solidFill>
                            <a:schemeClr val="tx1">
                              <a:lumMod val="75000"/>
                              <a:lumOff val="25000"/>
                            </a:schemeClr>
                          </a:solidFill>
                        </a:rPr>
                        <a:t>date_of_birth</a:t>
                      </a:r>
                      <a:endParaRPr lang="en-SG" sz="1600" b="0"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2054307"/>
                  </a:ext>
                </a:extLst>
              </a:tr>
            </a:tbl>
          </a:graphicData>
        </a:graphic>
      </p:graphicFrame>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1 – Data Preparation)</a:t>
            </a:r>
            <a:endParaRPr lang="en-SG" dirty="0"/>
          </a:p>
        </p:txBody>
      </p:sp>
      <p:sp>
        <p:nvSpPr>
          <p:cNvPr id="3" name="Content Placeholder 2">
            <a:extLst>
              <a:ext uri="{FF2B5EF4-FFF2-40B4-BE49-F238E27FC236}">
                <a16:creationId xmlns:a16="http://schemas.microsoft.com/office/drawing/2014/main" id="{56EF3EDF-2B9C-434D-8AEB-8F73CB84B603}"/>
              </a:ext>
            </a:extLst>
          </p:cNvPr>
          <p:cNvSpPr>
            <a:spLocks noGrp="1"/>
          </p:cNvSpPr>
          <p:nvPr>
            <p:ph idx="1"/>
          </p:nvPr>
        </p:nvSpPr>
        <p:spPr/>
        <p:txBody>
          <a:bodyPr/>
          <a:lstStyle/>
          <a:p>
            <a:pPr indent="-360000">
              <a:buFont typeface="Wingdings" panose="05000000000000000000" pitchFamily="2" charset="2"/>
              <a:buChar char="§"/>
              <a:tabLst>
                <a:tab pos="540000" algn="l"/>
              </a:tabLst>
            </a:pPr>
            <a:r>
              <a:rPr lang="en-US" dirty="0"/>
              <a:t>Data was taken from </a:t>
            </a:r>
            <a:r>
              <a:rPr lang="en-US" b="1" dirty="0"/>
              <a:t>four </a:t>
            </a:r>
            <a:r>
              <a:rPr lang="en-US" dirty="0"/>
              <a:t>csv files with its variables listed below</a:t>
            </a:r>
          </a:p>
          <a:p>
            <a:endParaRPr lang="en-SG" dirty="0"/>
          </a:p>
        </p:txBody>
      </p:sp>
      <p:grpSp>
        <p:nvGrpSpPr>
          <p:cNvPr id="12" name="Group 11">
            <a:extLst>
              <a:ext uri="{FF2B5EF4-FFF2-40B4-BE49-F238E27FC236}">
                <a16:creationId xmlns:a16="http://schemas.microsoft.com/office/drawing/2014/main" id="{1308F4D5-1737-4210-83C8-7ADF73A952FE}"/>
              </a:ext>
            </a:extLst>
          </p:cNvPr>
          <p:cNvGrpSpPr/>
          <p:nvPr/>
        </p:nvGrpSpPr>
        <p:grpSpPr>
          <a:xfrm>
            <a:off x="1520220" y="2703620"/>
            <a:ext cx="9151560" cy="1182580"/>
            <a:chOff x="1491360" y="2703620"/>
            <a:chExt cx="9151560" cy="1440000"/>
          </a:xfrm>
        </p:grpSpPr>
        <p:sp>
          <p:nvSpPr>
            <p:cNvPr id="4" name="Rectangle 3">
              <a:extLst>
                <a:ext uri="{FF2B5EF4-FFF2-40B4-BE49-F238E27FC236}">
                  <a16:creationId xmlns:a16="http://schemas.microsoft.com/office/drawing/2014/main" id="{2E166299-D7DA-4860-88E5-CCB05917056A}"/>
                </a:ext>
              </a:extLst>
            </p:cNvPr>
            <p:cNvSpPr/>
            <p:nvPr/>
          </p:nvSpPr>
          <p:spPr>
            <a:xfrm>
              <a:off x="1491360" y="2703620"/>
              <a:ext cx="2016000" cy="1440000"/>
            </a:xfrm>
            <a:prstGeom prst="rect">
              <a:avLst/>
            </a:prstGeom>
            <a:solidFill>
              <a:srgbClr val="F6A21D"/>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Bill_amount.csv</a:t>
              </a:r>
              <a:endParaRPr lang="en-SG" dirty="0">
                <a:solidFill>
                  <a:schemeClr val="tx1">
                    <a:lumMod val="75000"/>
                    <a:lumOff val="25000"/>
                  </a:schemeClr>
                </a:solidFill>
              </a:endParaRPr>
            </a:p>
          </p:txBody>
        </p:sp>
        <p:sp>
          <p:nvSpPr>
            <p:cNvPr id="8" name="Rectangle 7">
              <a:extLst>
                <a:ext uri="{FF2B5EF4-FFF2-40B4-BE49-F238E27FC236}">
                  <a16:creationId xmlns:a16="http://schemas.microsoft.com/office/drawing/2014/main" id="{A6944246-88D3-49B6-BB48-AF644DAFEF8E}"/>
                </a:ext>
              </a:extLst>
            </p:cNvPr>
            <p:cNvSpPr/>
            <p:nvPr/>
          </p:nvSpPr>
          <p:spPr>
            <a:xfrm>
              <a:off x="3868800" y="2703620"/>
              <a:ext cx="2016000" cy="1440000"/>
            </a:xfrm>
            <a:prstGeom prst="rect">
              <a:avLst/>
            </a:prstGeom>
            <a:solidFill>
              <a:srgbClr val="F6A21D"/>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Bill_id.csv</a:t>
              </a:r>
              <a:endParaRPr lang="en-SG" dirty="0">
                <a:solidFill>
                  <a:schemeClr val="tx1">
                    <a:lumMod val="75000"/>
                    <a:lumOff val="25000"/>
                  </a:schemeClr>
                </a:solidFill>
              </a:endParaRPr>
            </a:p>
          </p:txBody>
        </p:sp>
        <p:sp>
          <p:nvSpPr>
            <p:cNvPr id="9" name="Rectangle 8">
              <a:extLst>
                <a:ext uri="{FF2B5EF4-FFF2-40B4-BE49-F238E27FC236}">
                  <a16:creationId xmlns:a16="http://schemas.microsoft.com/office/drawing/2014/main" id="{4D0F80C9-3A9C-4C28-91A0-9B68608C4523}"/>
                </a:ext>
              </a:extLst>
            </p:cNvPr>
            <p:cNvSpPr/>
            <p:nvPr/>
          </p:nvSpPr>
          <p:spPr>
            <a:xfrm>
              <a:off x="6246240" y="2703620"/>
              <a:ext cx="2016000" cy="1440000"/>
            </a:xfrm>
            <a:prstGeom prst="rect">
              <a:avLst/>
            </a:prstGeom>
            <a:solidFill>
              <a:srgbClr val="F6A21D"/>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Clinical_data.csv</a:t>
              </a:r>
              <a:endParaRPr lang="en-SG" dirty="0">
                <a:solidFill>
                  <a:schemeClr val="tx1">
                    <a:lumMod val="75000"/>
                    <a:lumOff val="25000"/>
                  </a:schemeClr>
                </a:solidFill>
              </a:endParaRPr>
            </a:p>
          </p:txBody>
        </p:sp>
        <p:sp>
          <p:nvSpPr>
            <p:cNvPr id="10" name="Rectangle 9">
              <a:extLst>
                <a:ext uri="{FF2B5EF4-FFF2-40B4-BE49-F238E27FC236}">
                  <a16:creationId xmlns:a16="http://schemas.microsoft.com/office/drawing/2014/main" id="{D9FDC6D8-CE72-4676-9451-71852B587AE0}"/>
                </a:ext>
              </a:extLst>
            </p:cNvPr>
            <p:cNvSpPr/>
            <p:nvPr/>
          </p:nvSpPr>
          <p:spPr>
            <a:xfrm>
              <a:off x="8626920" y="2703620"/>
              <a:ext cx="2016000" cy="1440000"/>
            </a:xfrm>
            <a:prstGeom prst="rect">
              <a:avLst/>
            </a:prstGeom>
            <a:solidFill>
              <a:srgbClr val="F6A21D"/>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Demographics.csv</a:t>
              </a:r>
              <a:endParaRPr lang="en-SG" dirty="0">
                <a:solidFill>
                  <a:schemeClr val="tx1">
                    <a:lumMod val="75000"/>
                    <a:lumOff val="25000"/>
                  </a:schemeClr>
                </a:solidFill>
              </a:endParaRPr>
            </a:p>
          </p:txBody>
        </p:sp>
      </p:grpSp>
    </p:spTree>
    <p:extLst>
      <p:ext uri="{BB962C8B-B14F-4D97-AF65-F5344CB8AC3E}">
        <p14:creationId xmlns:p14="http://schemas.microsoft.com/office/powerpoint/2010/main" val="28008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1 – Data Preparation)</a:t>
            </a:r>
            <a:endParaRPr lang="en-SG" dirty="0"/>
          </a:p>
        </p:txBody>
      </p:sp>
      <p:sp>
        <p:nvSpPr>
          <p:cNvPr id="3" name="Content Placeholder 2">
            <a:extLst>
              <a:ext uri="{FF2B5EF4-FFF2-40B4-BE49-F238E27FC236}">
                <a16:creationId xmlns:a16="http://schemas.microsoft.com/office/drawing/2014/main" id="{56EF3EDF-2B9C-434D-8AEB-8F73CB84B603}"/>
              </a:ext>
            </a:extLst>
          </p:cNvPr>
          <p:cNvSpPr>
            <a:spLocks noGrp="1"/>
          </p:cNvSpPr>
          <p:nvPr>
            <p:ph idx="1"/>
          </p:nvPr>
        </p:nvSpPr>
        <p:spPr/>
        <p:txBody>
          <a:bodyPr/>
          <a:lstStyle/>
          <a:p>
            <a:pPr indent="-360000">
              <a:buFont typeface="Wingdings" panose="05000000000000000000" pitchFamily="2" charset="2"/>
              <a:buChar char="§"/>
              <a:tabLst>
                <a:tab pos="540000" algn="l"/>
              </a:tabLst>
            </a:pPr>
            <a:r>
              <a:rPr lang="en-US" dirty="0" err="1"/>
              <a:t>Dataframes</a:t>
            </a:r>
            <a:r>
              <a:rPr lang="en-US" dirty="0"/>
              <a:t> from the four </a:t>
            </a:r>
            <a:r>
              <a:rPr lang="en-US" dirty="0" err="1"/>
              <a:t>csvs</a:t>
            </a:r>
            <a:r>
              <a:rPr lang="en-US" dirty="0"/>
              <a:t> were read and merged into a final </a:t>
            </a:r>
            <a:r>
              <a:rPr lang="en-US" dirty="0" err="1"/>
              <a:t>dataframe</a:t>
            </a:r>
            <a:r>
              <a:rPr lang="en-US" dirty="0"/>
              <a:t> named </a:t>
            </a:r>
            <a:r>
              <a:rPr lang="en-US" b="1" dirty="0"/>
              <a:t>data</a:t>
            </a:r>
          </a:p>
          <a:p>
            <a:endParaRPr lang="en-SG" dirty="0"/>
          </a:p>
        </p:txBody>
      </p:sp>
      <p:sp>
        <p:nvSpPr>
          <p:cNvPr id="4" name="Rectangle 3">
            <a:extLst>
              <a:ext uri="{FF2B5EF4-FFF2-40B4-BE49-F238E27FC236}">
                <a16:creationId xmlns:a16="http://schemas.microsoft.com/office/drawing/2014/main" id="{2E166299-D7DA-4860-88E5-CCB05917056A}"/>
              </a:ext>
            </a:extLst>
          </p:cNvPr>
          <p:cNvSpPr/>
          <p:nvPr/>
        </p:nvSpPr>
        <p:spPr>
          <a:xfrm>
            <a:off x="1520220" y="2703620"/>
            <a:ext cx="2016000" cy="1182580"/>
          </a:xfrm>
          <a:prstGeom prst="rect">
            <a:avLst/>
          </a:prstGeom>
          <a:solidFill>
            <a:schemeClr val="bg1">
              <a:lumMod val="9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75000"/>
                    <a:lumOff val="25000"/>
                  </a:schemeClr>
                </a:solidFill>
              </a:rPr>
              <a:t>bill_amt</a:t>
            </a:r>
            <a:endParaRPr lang="en-SG" dirty="0">
              <a:solidFill>
                <a:schemeClr val="tx1">
                  <a:lumMod val="75000"/>
                  <a:lumOff val="25000"/>
                </a:schemeClr>
              </a:solidFill>
            </a:endParaRPr>
          </a:p>
        </p:txBody>
      </p:sp>
      <p:sp>
        <p:nvSpPr>
          <p:cNvPr id="8" name="Rectangle 7">
            <a:extLst>
              <a:ext uri="{FF2B5EF4-FFF2-40B4-BE49-F238E27FC236}">
                <a16:creationId xmlns:a16="http://schemas.microsoft.com/office/drawing/2014/main" id="{A6944246-88D3-49B6-BB48-AF644DAFEF8E}"/>
              </a:ext>
            </a:extLst>
          </p:cNvPr>
          <p:cNvSpPr/>
          <p:nvPr/>
        </p:nvSpPr>
        <p:spPr>
          <a:xfrm>
            <a:off x="3897660" y="2703620"/>
            <a:ext cx="2016000" cy="1182580"/>
          </a:xfrm>
          <a:prstGeom prst="rect">
            <a:avLst/>
          </a:prstGeom>
          <a:solidFill>
            <a:schemeClr val="bg1">
              <a:lumMod val="9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bill_id</a:t>
            </a:r>
            <a:endParaRPr lang="en-SG" dirty="0">
              <a:solidFill>
                <a:schemeClr val="tx1">
                  <a:lumMod val="75000"/>
                  <a:lumOff val="25000"/>
                </a:schemeClr>
              </a:solidFill>
            </a:endParaRPr>
          </a:p>
        </p:txBody>
      </p:sp>
      <p:sp>
        <p:nvSpPr>
          <p:cNvPr id="9" name="Rectangle 8">
            <a:extLst>
              <a:ext uri="{FF2B5EF4-FFF2-40B4-BE49-F238E27FC236}">
                <a16:creationId xmlns:a16="http://schemas.microsoft.com/office/drawing/2014/main" id="{4D0F80C9-3A9C-4C28-91A0-9B68608C4523}"/>
              </a:ext>
            </a:extLst>
          </p:cNvPr>
          <p:cNvSpPr/>
          <p:nvPr/>
        </p:nvSpPr>
        <p:spPr>
          <a:xfrm>
            <a:off x="6275100" y="2703620"/>
            <a:ext cx="2016000" cy="1182580"/>
          </a:xfrm>
          <a:prstGeom prst="rect">
            <a:avLst/>
          </a:prstGeom>
          <a:solidFill>
            <a:schemeClr val="bg1">
              <a:lumMod val="9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lumMod val="75000"/>
                    <a:lumOff val="25000"/>
                  </a:schemeClr>
                </a:solidFill>
              </a:rPr>
              <a:t>clinical_data</a:t>
            </a:r>
            <a:endParaRPr lang="en-SG" dirty="0">
              <a:solidFill>
                <a:schemeClr val="tx1">
                  <a:lumMod val="75000"/>
                  <a:lumOff val="25000"/>
                </a:schemeClr>
              </a:solidFill>
            </a:endParaRPr>
          </a:p>
        </p:txBody>
      </p:sp>
      <p:sp>
        <p:nvSpPr>
          <p:cNvPr id="10" name="Rectangle 9">
            <a:extLst>
              <a:ext uri="{FF2B5EF4-FFF2-40B4-BE49-F238E27FC236}">
                <a16:creationId xmlns:a16="http://schemas.microsoft.com/office/drawing/2014/main" id="{D9FDC6D8-CE72-4676-9451-71852B587AE0}"/>
              </a:ext>
            </a:extLst>
          </p:cNvPr>
          <p:cNvSpPr/>
          <p:nvPr/>
        </p:nvSpPr>
        <p:spPr>
          <a:xfrm>
            <a:off x="8655780" y="2703620"/>
            <a:ext cx="2016000" cy="1182580"/>
          </a:xfrm>
          <a:prstGeom prst="rect">
            <a:avLst/>
          </a:prstGeom>
          <a:solidFill>
            <a:schemeClr val="bg1">
              <a:lumMod val="9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demographics</a:t>
            </a:r>
            <a:endParaRPr lang="en-SG" dirty="0">
              <a:solidFill>
                <a:schemeClr val="tx1">
                  <a:lumMod val="75000"/>
                  <a:lumOff val="25000"/>
                </a:schemeClr>
              </a:solidFill>
            </a:endParaRPr>
          </a:p>
        </p:txBody>
      </p:sp>
      <p:cxnSp>
        <p:nvCxnSpPr>
          <p:cNvPr id="19" name="Straight Arrow Connector 18">
            <a:extLst>
              <a:ext uri="{FF2B5EF4-FFF2-40B4-BE49-F238E27FC236}">
                <a16:creationId xmlns:a16="http://schemas.microsoft.com/office/drawing/2014/main" id="{EAD524AA-59BC-4CC2-A32C-E4844D9F960A}"/>
              </a:ext>
            </a:extLst>
          </p:cNvPr>
          <p:cNvCxnSpPr>
            <a:stCxn id="4" idx="2"/>
          </p:cNvCxnSpPr>
          <p:nvPr/>
        </p:nvCxnSpPr>
        <p:spPr>
          <a:xfrm>
            <a:off x="2528220" y="3886200"/>
            <a:ext cx="116748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9EC9AC-CC62-4777-A8B5-5F7492BE8A7B}"/>
              </a:ext>
            </a:extLst>
          </p:cNvPr>
          <p:cNvCxnSpPr>
            <a:cxnSpLocks/>
            <a:stCxn id="8" idx="2"/>
          </p:cNvCxnSpPr>
          <p:nvPr/>
        </p:nvCxnSpPr>
        <p:spPr>
          <a:xfrm flipH="1">
            <a:off x="3738180" y="3886200"/>
            <a:ext cx="116748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85EA950-9FC4-4DD8-8A58-DDCCB09E2422}"/>
              </a:ext>
            </a:extLst>
          </p:cNvPr>
          <p:cNvSpPr/>
          <p:nvPr/>
        </p:nvSpPr>
        <p:spPr>
          <a:xfrm>
            <a:off x="2730180" y="4481619"/>
            <a:ext cx="2016000" cy="1182580"/>
          </a:xfrm>
          <a:prstGeom prst="rect">
            <a:avLst/>
          </a:prstGeom>
          <a:solidFill>
            <a:schemeClr val="bg1">
              <a:lumMod val="9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bill</a:t>
            </a:r>
            <a:endParaRPr lang="en-SG" dirty="0">
              <a:solidFill>
                <a:schemeClr val="tx1">
                  <a:lumMod val="75000"/>
                  <a:lumOff val="25000"/>
                </a:schemeClr>
              </a:solidFill>
            </a:endParaRPr>
          </a:p>
        </p:txBody>
      </p:sp>
      <p:cxnSp>
        <p:nvCxnSpPr>
          <p:cNvPr id="25" name="Straight Arrow Connector 24">
            <a:extLst>
              <a:ext uri="{FF2B5EF4-FFF2-40B4-BE49-F238E27FC236}">
                <a16:creationId xmlns:a16="http://schemas.microsoft.com/office/drawing/2014/main" id="{62800325-CC92-40D8-B513-0AD80E28D7E2}"/>
              </a:ext>
            </a:extLst>
          </p:cNvPr>
          <p:cNvCxnSpPr>
            <a:stCxn id="23" idx="3"/>
          </p:cNvCxnSpPr>
          <p:nvPr/>
        </p:nvCxnSpPr>
        <p:spPr>
          <a:xfrm>
            <a:off x="4746180" y="5072909"/>
            <a:ext cx="1528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EC724E-2CE2-422D-81BD-E1A268020DEC}"/>
              </a:ext>
            </a:extLst>
          </p:cNvPr>
          <p:cNvCxnSpPr>
            <a:cxnSpLocks/>
            <a:stCxn id="9" idx="2"/>
            <a:endCxn id="29" idx="0"/>
          </p:cNvCxnSpPr>
          <p:nvPr/>
        </p:nvCxnSpPr>
        <p:spPr>
          <a:xfrm>
            <a:off x="7283100" y="3886200"/>
            <a:ext cx="0" cy="61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849D26-6FDB-4FED-8CBD-913E7186AD92}"/>
              </a:ext>
            </a:extLst>
          </p:cNvPr>
          <p:cNvSpPr/>
          <p:nvPr/>
        </p:nvSpPr>
        <p:spPr>
          <a:xfrm>
            <a:off x="6275100" y="4496860"/>
            <a:ext cx="2016000" cy="1182580"/>
          </a:xfrm>
          <a:prstGeom prst="rect">
            <a:avLst/>
          </a:prstGeom>
          <a:solidFill>
            <a:srgbClr val="F6A21D"/>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rPr>
              <a:t>data</a:t>
            </a:r>
            <a:endParaRPr lang="en-SG" b="1" dirty="0">
              <a:solidFill>
                <a:schemeClr val="tx1">
                  <a:lumMod val="75000"/>
                  <a:lumOff val="25000"/>
                </a:schemeClr>
              </a:solidFill>
            </a:endParaRPr>
          </a:p>
        </p:txBody>
      </p:sp>
      <p:cxnSp>
        <p:nvCxnSpPr>
          <p:cNvPr id="32" name="Connector: Curved 31">
            <a:extLst>
              <a:ext uri="{FF2B5EF4-FFF2-40B4-BE49-F238E27FC236}">
                <a16:creationId xmlns:a16="http://schemas.microsoft.com/office/drawing/2014/main" id="{0AFB6D51-50E4-4314-BE0C-1DEA0B261A4F}"/>
              </a:ext>
            </a:extLst>
          </p:cNvPr>
          <p:cNvCxnSpPr>
            <a:stCxn id="10" idx="2"/>
            <a:endCxn id="29" idx="3"/>
          </p:cNvCxnSpPr>
          <p:nvPr/>
        </p:nvCxnSpPr>
        <p:spPr>
          <a:xfrm rot="5400000">
            <a:off x="8376465" y="3800835"/>
            <a:ext cx="1201950" cy="13726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182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1 – Data Preparation)</a:t>
            </a:r>
            <a:endParaRPr lang="en-SG" dirty="0"/>
          </a:p>
        </p:txBody>
      </p:sp>
      <p:sp>
        <p:nvSpPr>
          <p:cNvPr id="3" name="Content Placeholder 2">
            <a:extLst>
              <a:ext uri="{FF2B5EF4-FFF2-40B4-BE49-F238E27FC236}">
                <a16:creationId xmlns:a16="http://schemas.microsoft.com/office/drawing/2014/main" id="{56EF3EDF-2B9C-434D-8AEB-8F73CB84B603}"/>
              </a:ext>
            </a:extLst>
          </p:cNvPr>
          <p:cNvSpPr>
            <a:spLocks noGrp="1"/>
          </p:cNvSpPr>
          <p:nvPr>
            <p:ph idx="1"/>
          </p:nvPr>
        </p:nvSpPr>
        <p:spPr>
          <a:xfrm>
            <a:off x="1097280" y="2108201"/>
            <a:ext cx="10058400" cy="3873499"/>
          </a:xfrm>
        </p:spPr>
        <p:txBody>
          <a:bodyPr>
            <a:normAutofit/>
          </a:bodyPr>
          <a:lstStyle/>
          <a:p>
            <a:pPr indent="-360000">
              <a:buFont typeface="Wingdings" panose="05000000000000000000" pitchFamily="2" charset="2"/>
              <a:buChar char="§"/>
              <a:tabLst>
                <a:tab pos="540000" algn="l"/>
              </a:tabLst>
            </a:pPr>
            <a:r>
              <a:rPr lang="en-US" sz="2000" b="1" dirty="0"/>
              <a:t>Observation 1 (Mapping between bill and </a:t>
            </a:r>
            <a:r>
              <a:rPr lang="en-US" sz="2000" b="1" dirty="0" err="1"/>
              <a:t>clinical_data</a:t>
            </a:r>
            <a:r>
              <a:rPr lang="en-US" sz="2000" b="1" dirty="0"/>
              <a:t>)</a:t>
            </a:r>
            <a:r>
              <a:rPr lang="en-US" dirty="0"/>
              <a:t>:</a:t>
            </a:r>
          </a:p>
          <a:p>
            <a:pPr lvl="3" indent="-360000">
              <a:buFont typeface="Wingdings" panose="05000000000000000000" pitchFamily="2" charset="2"/>
              <a:buChar char="§"/>
              <a:tabLst>
                <a:tab pos="540000" algn="l"/>
              </a:tabLst>
            </a:pPr>
            <a:r>
              <a:rPr lang="en-US" sz="1600" dirty="0"/>
              <a:t>There is no one-to-one mapping between </a:t>
            </a:r>
            <a:r>
              <a:rPr lang="en-US" sz="1600" b="1" dirty="0"/>
              <a:t>bill</a:t>
            </a:r>
            <a:r>
              <a:rPr lang="en-US" sz="1600" dirty="0"/>
              <a:t> and </a:t>
            </a:r>
            <a:r>
              <a:rPr lang="en-US" sz="1600" b="1" dirty="0" err="1"/>
              <a:t>clinical_data</a:t>
            </a:r>
            <a:r>
              <a:rPr lang="en-US" sz="1600" dirty="0"/>
              <a:t>. For certain patients, there were multiple bill records for a particular date of admission while there was only one record in the clinical data for that date.</a:t>
            </a:r>
          </a:p>
          <a:p>
            <a:pPr lvl="3" indent="-360000">
              <a:buFont typeface="Wingdings" panose="05000000000000000000" pitchFamily="2" charset="2"/>
              <a:buChar char="§"/>
              <a:tabLst>
                <a:tab pos="540000" algn="l"/>
              </a:tabLst>
            </a:pPr>
            <a:r>
              <a:rPr lang="en-US" sz="1600" dirty="0"/>
              <a:t>In order to merge the two </a:t>
            </a:r>
            <a:r>
              <a:rPr lang="en-US" sz="1600" dirty="0" err="1"/>
              <a:t>dataframes</a:t>
            </a:r>
            <a:r>
              <a:rPr lang="en-US" sz="1600" dirty="0"/>
              <a:t>, </a:t>
            </a:r>
            <a:r>
              <a:rPr lang="en-US" sz="1600" b="1" dirty="0"/>
              <a:t>bill</a:t>
            </a:r>
            <a:r>
              <a:rPr lang="en-US" sz="1600" dirty="0"/>
              <a:t> was grouped by ‘patient_id’ and ‘date_of_admission’, taking the sum of the total bill for the entire duration of hospital treatment.</a:t>
            </a:r>
          </a:p>
          <a:p>
            <a:pPr lvl="1" indent="-360000">
              <a:buClr>
                <a:srgbClr val="F6A21D"/>
              </a:buClr>
              <a:buFont typeface="Wingdings" panose="05000000000000000000" pitchFamily="2" charset="2"/>
              <a:buChar char="§"/>
              <a:tabLst>
                <a:tab pos="540000" algn="l"/>
              </a:tabLst>
            </a:pPr>
            <a:r>
              <a:rPr lang="en-US" sz="2000" b="1" dirty="0"/>
              <a:t>Observation 2 (Missing values)</a:t>
            </a:r>
            <a:r>
              <a:rPr lang="en-US" sz="2000" dirty="0"/>
              <a:t>:</a:t>
            </a:r>
          </a:p>
          <a:p>
            <a:pPr lvl="3" indent="-360000">
              <a:buFont typeface="Wingdings" panose="05000000000000000000" pitchFamily="2" charset="2"/>
              <a:buChar char="§"/>
              <a:tabLst>
                <a:tab pos="540000" algn="l"/>
              </a:tabLst>
            </a:pPr>
            <a:r>
              <a:rPr lang="en-US" sz="1600" dirty="0"/>
              <a:t>The were missing values in ‘medical_history_2’ and ‘medical_history_5’ in </a:t>
            </a:r>
            <a:r>
              <a:rPr lang="en-US" sz="1600" b="1" dirty="0" err="1"/>
              <a:t>clinical_data</a:t>
            </a:r>
            <a:r>
              <a:rPr lang="en-US" sz="1600" b="1" dirty="0"/>
              <a:t>.</a:t>
            </a:r>
            <a:r>
              <a:rPr lang="en-US" sz="1600" dirty="0"/>
              <a:t> The corresponding rows of the dataset were removed instead of imputing values.</a:t>
            </a:r>
          </a:p>
          <a:p>
            <a:pPr lvl="3" indent="-360000">
              <a:buFont typeface="Wingdings" panose="05000000000000000000" pitchFamily="2" charset="2"/>
              <a:buChar char="§"/>
              <a:tabLst>
                <a:tab pos="540000" algn="l"/>
              </a:tabLst>
            </a:pPr>
            <a:r>
              <a:rPr lang="en-US" sz="1600" dirty="0"/>
              <a:t>After removal of missing values, there were a total of </a:t>
            </a:r>
            <a:r>
              <a:rPr lang="en-US" sz="1600" b="1" dirty="0"/>
              <a:t>2898</a:t>
            </a:r>
            <a:r>
              <a:rPr lang="en-US" sz="1600" dirty="0"/>
              <a:t> data entries in the </a:t>
            </a:r>
            <a:r>
              <a:rPr lang="en-US" sz="1600" dirty="0" err="1"/>
              <a:t>dataframe</a:t>
            </a:r>
            <a:r>
              <a:rPr lang="en-US" sz="1600" dirty="0"/>
              <a:t> </a:t>
            </a:r>
            <a:r>
              <a:rPr lang="en-US" sz="1600" b="1" dirty="0"/>
              <a:t>data</a:t>
            </a:r>
            <a:r>
              <a:rPr lang="en-US" sz="1600" dirty="0"/>
              <a:t>.</a:t>
            </a:r>
          </a:p>
          <a:p>
            <a:pPr lvl="1" indent="-360000">
              <a:buClr>
                <a:srgbClr val="F6A21D"/>
              </a:buClr>
              <a:buFont typeface="Wingdings" panose="05000000000000000000" pitchFamily="2" charset="2"/>
              <a:buChar char="§"/>
              <a:tabLst>
                <a:tab pos="540000" algn="l"/>
              </a:tabLst>
            </a:pPr>
            <a:r>
              <a:rPr lang="en-US" sz="2000" b="1" dirty="0"/>
              <a:t>Observation 3 (Non-essential features)</a:t>
            </a:r>
            <a:r>
              <a:rPr lang="en-US" sz="2000" dirty="0"/>
              <a:t>:</a:t>
            </a:r>
          </a:p>
          <a:p>
            <a:pPr lvl="3" indent="-360000">
              <a:buFont typeface="Wingdings" panose="05000000000000000000" pitchFamily="2" charset="2"/>
              <a:buChar char="§"/>
              <a:tabLst>
                <a:tab pos="540000" algn="l"/>
              </a:tabLst>
            </a:pPr>
            <a:r>
              <a:rPr lang="en-US" sz="1600" dirty="0"/>
              <a:t>Once all the </a:t>
            </a:r>
            <a:r>
              <a:rPr lang="en-US" sz="1600" dirty="0" err="1"/>
              <a:t>dataframes</a:t>
            </a:r>
            <a:r>
              <a:rPr lang="en-US" sz="1600" dirty="0"/>
              <a:t> were merged, the features ‘id’, ‘bill_id’, and ‘patient_id’ were removed from </a:t>
            </a:r>
            <a:r>
              <a:rPr lang="en-US" sz="1600" b="1" dirty="0"/>
              <a:t>data</a:t>
            </a:r>
            <a:r>
              <a:rPr lang="en-US" sz="1600" dirty="0"/>
              <a:t> as they did not provide useful information </a:t>
            </a:r>
            <a:endParaRPr lang="en-US" dirty="0"/>
          </a:p>
          <a:p>
            <a:endParaRPr lang="en-SG" dirty="0"/>
          </a:p>
        </p:txBody>
      </p:sp>
    </p:spTree>
    <p:extLst>
      <p:ext uri="{BB962C8B-B14F-4D97-AF65-F5344CB8AC3E}">
        <p14:creationId xmlns:p14="http://schemas.microsoft.com/office/powerpoint/2010/main" val="279985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1 – Data Preparation)</a:t>
            </a:r>
            <a:endParaRPr lang="en-SG" dirty="0"/>
          </a:p>
        </p:txBody>
      </p:sp>
      <p:sp>
        <p:nvSpPr>
          <p:cNvPr id="3" name="Content Placeholder 2">
            <a:extLst>
              <a:ext uri="{FF2B5EF4-FFF2-40B4-BE49-F238E27FC236}">
                <a16:creationId xmlns:a16="http://schemas.microsoft.com/office/drawing/2014/main" id="{56EF3EDF-2B9C-434D-8AEB-8F73CB84B603}"/>
              </a:ext>
            </a:extLst>
          </p:cNvPr>
          <p:cNvSpPr>
            <a:spLocks noGrp="1"/>
          </p:cNvSpPr>
          <p:nvPr>
            <p:ph idx="1"/>
          </p:nvPr>
        </p:nvSpPr>
        <p:spPr>
          <a:xfrm>
            <a:off x="1097280" y="2108201"/>
            <a:ext cx="10058400" cy="4063999"/>
          </a:xfrm>
        </p:spPr>
        <p:txBody>
          <a:bodyPr>
            <a:normAutofit/>
          </a:bodyPr>
          <a:lstStyle/>
          <a:p>
            <a:pPr indent="-360000">
              <a:buFont typeface="Wingdings" panose="05000000000000000000" pitchFamily="2" charset="2"/>
              <a:buChar char="§"/>
              <a:tabLst>
                <a:tab pos="540000" algn="l"/>
              </a:tabLst>
            </a:pPr>
            <a:r>
              <a:rPr lang="en-US" sz="2000" b="1" dirty="0"/>
              <a:t>Observation 4 (Non-consistent Data)</a:t>
            </a:r>
            <a:r>
              <a:rPr lang="en-US" dirty="0"/>
              <a:t>:</a:t>
            </a:r>
          </a:p>
          <a:p>
            <a:pPr lvl="3" indent="-360000">
              <a:buFont typeface="Wingdings" panose="05000000000000000000" pitchFamily="2" charset="2"/>
              <a:buChar char="§"/>
              <a:tabLst>
                <a:tab pos="540000" algn="l"/>
              </a:tabLst>
            </a:pPr>
            <a:r>
              <a:rPr lang="en-US" sz="1600" dirty="0"/>
              <a:t>There were non-consistent data in ‘gender’, ‘race’ and ‘</a:t>
            </a:r>
            <a:r>
              <a:rPr lang="en-US" sz="1600" dirty="0" err="1"/>
              <a:t>resident_status</a:t>
            </a:r>
            <a:r>
              <a:rPr lang="en-US" sz="1600" dirty="0"/>
              <a:t>’ as categories were entered in different representations (e.g. ‘Male’ and ‘m’, ‘Female’ and ‘f’, ‘Chinese’ and ‘</a:t>
            </a:r>
            <a:r>
              <a:rPr lang="en-US" sz="1600" dirty="0" err="1"/>
              <a:t>chinese</a:t>
            </a:r>
            <a:r>
              <a:rPr lang="en-US" sz="1600" dirty="0"/>
              <a:t>’, ‘Indian’ and ‘India’)</a:t>
            </a:r>
          </a:p>
          <a:p>
            <a:pPr lvl="3" indent="-360000">
              <a:buFont typeface="Wingdings" panose="05000000000000000000" pitchFamily="2" charset="2"/>
              <a:buChar char="§"/>
              <a:tabLst>
                <a:tab pos="540000" algn="l"/>
              </a:tabLst>
            </a:pPr>
            <a:r>
              <a:rPr lang="en-US" sz="1600" dirty="0"/>
              <a:t>Data cleaning was performed to ensure consistency </a:t>
            </a:r>
          </a:p>
          <a:p>
            <a:pPr lvl="1" indent="-360000">
              <a:buClr>
                <a:srgbClr val="F6A21D"/>
              </a:buClr>
              <a:buFont typeface="Wingdings" panose="05000000000000000000" pitchFamily="2" charset="2"/>
              <a:buChar char="§"/>
              <a:tabLst>
                <a:tab pos="540000" algn="l"/>
              </a:tabLst>
            </a:pPr>
            <a:r>
              <a:rPr lang="en-US" sz="2000" b="1" dirty="0"/>
              <a:t>Observation 5 (Date Features)</a:t>
            </a:r>
            <a:r>
              <a:rPr lang="en-US" sz="2000" dirty="0"/>
              <a:t>:</a:t>
            </a:r>
          </a:p>
          <a:p>
            <a:pPr lvl="3" indent="-360000">
              <a:buFont typeface="Wingdings" panose="05000000000000000000" pitchFamily="2" charset="2"/>
              <a:buChar char="§"/>
              <a:tabLst>
                <a:tab pos="540000" algn="l"/>
              </a:tabLst>
            </a:pPr>
            <a:r>
              <a:rPr lang="en-US" sz="1600" dirty="0"/>
              <a:t>There were three date features which could be engineered to provide better insights</a:t>
            </a:r>
          </a:p>
          <a:p>
            <a:pPr lvl="3" indent="-360000">
              <a:buFont typeface="Wingdings" panose="05000000000000000000" pitchFamily="2" charset="2"/>
              <a:buChar char="§"/>
              <a:tabLst>
                <a:tab pos="540000" algn="l"/>
              </a:tabLst>
            </a:pPr>
            <a:r>
              <a:rPr lang="en-US" sz="1600" dirty="0"/>
              <a:t>Two features were created – ‘</a:t>
            </a:r>
            <a:r>
              <a:rPr lang="en-US" sz="1600" dirty="0" err="1"/>
              <a:t>days_admitted</a:t>
            </a:r>
            <a:r>
              <a:rPr lang="en-US" sz="1600" dirty="0"/>
              <a:t>’ and ‘age’</a:t>
            </a:r>
          </a:p>
          <a:p>
            <a:pPr lvl="5" indent="-360000">
              <a:buClrTx/>
              <a:buFont typeface="Courier New" panose="02070309020205020404" pitchFamily="49" charset="0"/>
              <a:buChar char="o"/>
              <a:tabLst>
                <a:tab pos="540000" algn="l"/>
              </a:tabLst>
            </a:pPr>
            <a:r>
              <a:rPr lang="en-US" sz="1600" dirty="0"/>
              <a:t>‘</a:t>
            </a:r>
            <a:r>
              <a:rPr lang="en-US" sz="1600" dirty="0" err="1"/>
              <a:t>days_admitted</a:t>
            </a:r>
            <a:r>
              <a:rPr lang="en-US" sz="1600" dirty="0"/>
              <a:t>’ – difference between date of admission and discharge</a:t>
            </a:r>
          </a:p>
          <a:p>
            <a:pPr lvl="5" indent="-360000">
              <a:buClrTx/>
              <a:buFont typeface="Courier New" panose="02070309020205020404" pitchFamily="49" charset="0"/>
              <a:buChar char="o"/>
              <a:tabLst>
                <a:tab pos="540000" algn="l"/>
              </a:tabLst>
            </a:pPr>
            <a:r>
              <a:rPr lang="en-US" sz="1600" dirty="0"/>
              <a:t>‘age’ – difference between date of admission and date of birth</a:t>
            </a:r>
          </a:p>
          <a:p>
            <a:pPr lvl="3" indent="-360000">
              <a:buFont typeface="Wingdings" panose="05000000000000000000" pitchFamily="2" charset="2"/>
              <a:buChar char="§"/>
              <a:tabLst>
                <a:tab pos="540000" algn="l"/>
              </a:tabLst>
            </a:pPr>
            <a:r>
              <a:rPr lang="en-US" sz="1500" dirty="0"/>
              <a:t>With the two new features created, the original date features were dropped</a:t>
            </a:r>
          </a:p>
        </p:txBody>
      </p:sp>
    </p:spTree>
    <p:extLst>
      <p:ext uri="{BB962C8B-B14F-4D97-AF65-F5344CB8AC3E}">
        <p14:creationId xmlns:p14="http://schemas.microsoft.com/office/powerpoint/2010/main" val="46535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2 – Univariate Analysis [Numerical Variables])</a:t>
            </a:r>
            <a:endParaRPr lang="en-SG" dirty="0"/>
          </a:p>
        </p:txBody>
      </p:sp>
      <p:pic>
        <p:nvPicPr>
          <p:cNvPr id="7" name="Picture 6" descr="Chart, histogram&#10;&#10;Description automatically generated">
            <a:extLst>
              <a:ext uri="{FF2B5EF4-FFF2-40B4-BE49-F238E27FC236}">
                <a16:creationId xmlns:a16="http://schemas.microsoft.com/office/drawing/2014/main" id="{FCAC0268-085F-4AF4-A233-650CE3EDA1F7}"/>
              </a:ext>
            </a:extLst>
          </p:cNvPr>
          <p:cNvPicPr>
            <a:picLocks noChangeAspect="1"/>
          </p:cNvPicPr>
          <p:nvPr/>
        </p:nvPicPr>
        <p:blipFill>
          <a:blip r:embed="rId2"/>
          <a:stretch>
            <a:fillRect/>
          </a:stretch>
        </p:blipFill>
        <p:spPr>
          <a:xfrm>
            <a:off x="246062" y="2203450"/>
            <a:ext cx="3944739" cy="2451100"/>
          </a:xfrm>
          <a:prstGeom prst="rect">
            <a:avLst/>
          </a:prstGeom>
        </p:spPr>
      </p:pic>
      <p:pic>
        <p:nvPicPr>
          <p:cNvPr id="9" name="Picture 8" descr="Chart, histogram&#10;&#10;Description automatically generated">
            <a:extLst>
              <a:ext uri="{FF2B5EF4-FFF2-40B4-BE49-F238E27FC236}">
                <a16:creationId xmlns:a16="http://schemas.microsoft.com/office/drawing/2014/main" id="{1FF69DED-AC64-437C-A910-19C634BFAA44}"/>
              </a:ext>
            </a:extLst>
          </p:cNvPr>
          <p:cNvPicPr>
            <a:picLocks noChangeAspect="1"/>
          </p:cNvPicPr>
          <p:nvPr/>
        </p:nvPicPr>
        <p:blipFill>
          <a:blip r:embed="rId3"/>
          <a:stretch>
            <a:fillRect/>
          </a:stretch>
        </p:blipFill>
        <p:spPr>
          <a:xfrm>
            <a:off x="4190801" y="2203450"/>
            <a:ext cx="3884442" cy="2451100"/>
          </a:xfrm>
          <a:prstGeom prst="rect">
            <a:avLst/>
          </a:prstGeom>
        </p:spPr>
      </p:pic>
      <p:pic>
        <p:nvPicPr>
          <p:cNvPr id="11" name="Picture 10" descr="Chart, histogram&#10;&#10;Description automatically generated">
            <a:extLst>
              <a:ext uri="{FF2B5EF4-FFF2-40B4-BE49-F238E27FC236}">
                <a16:creationId xmlns:a16="http://schemas.microsoft.com/office/drawing/2014/main" id="{194B2F13-913C-41F7-AB0F-2979BAC1CB5A}"/>
              </a:ext>
            </a:extLst>
          </p:cNvPr>
          <p:cNvPicPr>
            <a:picLocks noChangeAspect="1"/>
          </p:cNvPicPr>
          <p:nvPr/>
        </p:nvPicPr>
        <p:blipFill>
          <a:blip r:embed="rId4"/>
          <a:stretch>
            <a:fillRect/>
          </a:stretch>
        </p:blipFill>
        <p:spPr>
          <a:xfrm>
            <a:off x="8135539" y="2203450"/>
            <a:ext cx="3923447" cy="2451100"/>
          </a:xfrm>
          <a:prstGeom prst="rect">
            <a:avLst/>
          </a:prstGeom>
        </p:spPr>
      </p:pic>
      <p:sp>
        <p:nvSpPr>
          <p:cNvPr id="12" name="Rectangle 11">
            <a:extLst>
              <a:ext uri="{FF2B5EF4-FFF2-40B4-BE49-F238E27FC236}">
                <a16:creationId xmlns:a16="http://schemas.microsoft.com/office/drawing/2014/main" id="{BEC96952-65E3-4A17-9BE9-56239FC2F1A7}"/>
              </a:ext>
            </a:extLst>
          </p:cNvPr>
          <p:cNvSpPr/>
          <p:nvPr/>
        </p:nvSpPr>
        <p:spPr>
          <a:xfrm>
            <a:off x="1482437" y="5373255"/>
            <a:ext cx="9227127" cy="67689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Lab results are normally distributed with few outliers</a:t>
            </a:r>
            <a:endParaRPr lang="en-SG" sz="2000" dirty="0">
              <a:solidFill>
                <a:schemeClr val="tx1"/>
              </a:solidFill>
            </a:endParaRPr>
          </a:p>
        </p:txBody>
      </p:sp>
      <p:graphicFrame>
        <p:nvGraphicFramePr>
          <p:cNvPr id="13" name="Table 13">
            <a:extLst>
              <a:ext uri="{FF2B5EF4-FFF2-40B4-BE49-F238E27FC236}">
                <a16:creationId xmlns:a16="http://schemas.microsoft.com/office/drawing/2014/main" id="{903B4275-2161-4406-8639-D3F35C562CC5}"/>
              </a:ext>
            </a:extLst>
          </p:cNvPr>
          <p:cNvGraphicFramePr>
            <a:graphicFrameLocks noGrp="1"/>
          </p:cNvGraphicFramePr>
          <p:nvPr>
            <p:extLst>
              <p:ext uri="{D42A27DB-BD31-4B8C-83A1-F6EECF244321}">
                <p14:modId xmlns:p14="http://schemas.microsoft.com/office/powerpoint/2010/main" val="3080322988"/>
              </p:ext>
            </p:extLst>
          </p:nvPr>
        </p:nvGraphicFramePr>
        <p:xfrm>
          <a:off x="246062" y="4749800"/>
          <a:ext cx="11812923" cy="370840"/>
        </p:xfrm>
        <a:graphic>
          <a:graphicData uri="http://schemas.openxmlformats.org/drawingml/2006/table">
            <a:tbl>
              <a:tblPr firstRow="1" bandRow="1">
                <a:tableStyleId>{5C22544A-7EE6-4342-B048-85BDC9FD1C3A}</a:tableStyleId>
              </a:tblPr>
              <a:tblGrid>
                <a:gridCol w="3937641">
                  <a:extLst>
                    <a:ext uri="{9D8B030D-6E8A-4147-A177-3AD203B41FA5}">
                      <a16:colId xmlns:a16="http://schemas.microsoft.com/office/drawing/2014/main" val="4201308665"/>
                    </a:ext>
                  </a:extLst>
                </a:gridCol>
                <a:gridCol w="3937641">
                  <a:extLst>
                    <a:ext uri="{9D8B030D-6E8A-4147-A177-3AD203B41FA5}">
                      <a16:colId xmlns:a16="http://schemas.microsoft.com/office/drawing/2014/main" val="3598078035"/>
                    </a:ext>
                  </a:extLst>
                </a:gridCol>
                <a:gridCol w="3937641">
                  <a:extLst>
                    <a:ext uri="{9D8B030D-6E8A-4147-A177-3AD203B41FA5}">
                      <a16:colId xmlns:a16="http://schemas.microsoft.com/office/drawing/2014/main" val="2108185280"/>
                    </a:ext>
                  </a:extLst>
                </a:gridCol>
              </a:tblGrid>
              <a:tr h="370840">
                <a:tc>
                  <a:txBody>
                    <a:bodyPr/>
                    <a:lstStyle/>
                    <a:p>
                      <a:pPr algn="ctr"/>
                      <a:r>
                        <a:rPr lang="en-US" dirty="0">
                          <a:solidFill>
                            <a:schemeClr val="tx1">
                              <a:lumMod val="75000"/>
                              <a:lumOff val="25000"/>
                            </a:schemeClr>
                          </a:solidFill>
                        </a:rPr>
                        <a:t>lab_result_1</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lab_result_2</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lab_result_3</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spTree>
    <p:extLst>
      <p:ext uri="{BB962C8B-B14F-4D97-AF65-F5344CB8AC3E}">
        <p14:creationId xmlns:p14="http://schemas.microsoft.com/office/powerpoint/2010/main" val="9117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949-3D0A-4381-B7FC-18EE51446B8E}"/>
              </a:ext>
            </a:extLst>
          </p:cNvPr>
          <p:cNvSpPr>
            <a:spLocks noGrp="1"/>
          </p:cNvSpPr>
          <p:nvPr>
            <p:ph type="title"/>
          </p:nvPr>
        </p:nvSpPr>
        <p:spPr/>
        <p:txBody>
          <a:bodyPr/>
          <a:lstStyle/>
          <a:p>
            <a:r>
              <a:rPr lang="en-US" dirty="0"/>
              <a:t>Exploratory Data Analysis</a:t>
            </a:r>
            <a:br>
              <a:rPr lang="en-US" dirty="0"/>
            </a:br>
            <a:r>
              <a:rPr lang="en-US" sz="3200" dirty="0"/>
              <a:t>(Part 2 – Univariate Analysis [Numerical Variables])</a:t>
            </a:r>
            <a:endParaRPr lang="en-SG" dirty="0"/>
          </a:p>
        </p:txBody>
      </p:sp>
      <p:sp>
        <p:nvSpPr>
          <p:cNvPr id="12" name="Rectangle 11">
            <a:extLst>
              <a:ext uri="{FF2B5EF4-FFF2-40B4-BE49-F238E27FC236}">
                <a16:creationId xmlns:a16="http://schemas.microsoft.com/office/drawing/2014/main" id="{BEC96952-65E3-4A17-9BE9-56239FC2F1A7}"/>
              </a:ext>
            </a:extLst>
          </p:cNvPr>
          <p:cNvSpPr/>
          <p:nvPr/>
        </p:nvSpPr>
        <p:spPr>
          <a:xfrm>
            <a:off x="1482437" y="5373255"/>
            <a:ext cx="9227127" cy="676893"/>
          </a:xfrm>
          <a:prstGeom prst="rect">
            <a:avLst/>
          </a:prstGeom>
          <a:solidFill>
            <a:srgbClr val="F6A21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Observation: </a:t>
            </a:r>
            <a:r>
              <a:rPr lang="en-US" sz="2000" dirty="0">
                <a:solidFill>
                  <a:schemeClr val="tx1"/>
                </a:solidFill>
              </a:rPr>
              <a:t>Weight and Height are normally distributed with few outliers</a:t>
            </a:r>
            <a:endParaRPr lang="en-SG" sz="2000" dirty="0">
              <a:solidFill>
                <a:schemeClr val="tx1"/>
              </a:solidFill>
            </a:endParaRPr>
          </a:p>
        </p:txBody>
      </p:sp>
      <p:graphicFrame>
        <p:nvGraphicFramePr>
          <p:cNvPr id="13" name="Table 13">
            <a:extLst>
              <a:ext uri="{FF2B5EF4-FFF2-40B4-BE49-F238E27FC236}">
                <a16:creationId xmlns:a16="http://schemas.microsoft.com/office/drawing/2014/main" id="{903B4275-2161-4406-8639-D3F35C562CC5}"/>
              </a:ext>
            </a:extLst>
          </p:cNvPr>
          <p:cNvGraphicFramePr>
            <a:graphicFrameLocks noGrp="1"/>
          </p:cNvGraphicFramePr>
          <p:nvPr>
            <p:extLst>
              <p:ext uri="{D42A27DB-BD31-4B8C-83A1-F6EECF244321}">
                <p14:modId xmlns:p14="http://schemas.microsoft.com/office/powerpoint/2010/main" val="918532804"/>
              </p:ext>
            </p:extLst>
          </p:nvPr>
        </p:nvGraphicFramePr>
        <p:xfrm>
          <a:off x="1482436" y="4749800"/>
          <a:ext cx="9241905" cy="370840"/>
        </p:xfrm>
        <a:graphic>
          <a:graphicData uri="http://schemas.openxmlformats.org/drawingml/2006/table">
            <a:tbl>
              <a:tblPr firstRow="1" bandRow="1">
                <a:tableStyleId>{5C22544A-7EE6-4342-B048-85BDC9FD1C3A}</a:tableStyleId>
              </a:tblPr>
              <a:tblGrid>
                <a:gridCol w="4635178">
                  <a:extLst>
                    <a:ext uri="{9D8B030D-6E8A-4147-A177-3AD203B41FA5}">
                      <a16:colId xmlns:a16="http://schemas.microsoft.com/office/drawing/2014/main" val="4201308665"/>
                    </a:ext>
                  </a:extLst>
                </a:gridCol>
                <a:gridCol w="4606727">
                  <a:extLst>
                    <a:ext uri="{9D8B030D-6E8A-4147-A177-3AD203B41FA5}">
                      <a16:colId xmlns:a16="http://schemas.microsoft.com/office/drawing/2014/main" val="3598078035"/>
                    </a:ext>
                  </a:extLst>
                </a:gridCol>
              </a:tblGrid>
              <a:tr h="370840">
                <a:tc>
                  <a:txBody>
                    <a:bodyPr/>
                    <a:lstStyle/>
                    <a:p>
                      <a:pPr algn="ctr"/>
                      <a:r>
                        <a:rPr lang="en-US" dirty="0">
                          <a:solidFill>
                            <a:schemeClr val="tx1">
                              <a:lumMod val="75000"/>
                              <a:lumOff val="25000"/>
                            </a:schemeClr>
                          </a:solidFill>
                        </a:rPr>
                        <a:t>weight</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height</a:t>
                      </a:r>
                      <a:endParaRPr lang="en-SG" dirty="0">
                        <a:solidFill>
                          <a:schemeClr val="tx1">
                            <a:lumMod val="75000"/>
                            <a:lumOff val="2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013098"/>
                  </a:ext>
                </a:extLst>
              </a:tr>
            </a:tbl>
          </a:graphicData>
        </a:graphic>
      </p:graphicFrame>
      <p:grpSp>
        <p:nvGrpSpPr>
          <p:cNvPr id="8" name="Group 7">
            <a:extLst>
              <a:ext uri="{FF2B5EF4-FFF2-40B4-BE49-F238E27FC236}">
                <a16:creationId xmlns:a16="http://schemas.microsoft.com/office/drawing/2014/main" id="{F80FB4CC-A14A-4990-8C49-CE31F9D3293F}"/>
              </a:ext>
            </a:extLst>
          </p:cNvPr>
          <p:cNvGrpSpPr/>
          <p:nvPr/>
        </p:nvGrpSpPr>
        <p:grpSpPr>
          <a:xfrm>
            <a:off x="1467659" y="1989975"/>
            <a:ext cx="9256683" cy="2809875"/>
            <a:chOff x="1227137" y="1989975"/>
            <a:chExt cx="9256683" cy="2809875"/>
          </a:xfrm>
        </p:grpSpPr>
        <p:pic>
          <p:nvPicPr>
            <p:cNvPr id="4" name="Picture 3" descr="Chart, histogram&#10;&#10;Description automatically generated">
              <a:extLst>
                <a:ext uri="{FF2B5EF4-FFF2-40B4-BE49-F238E27FC236}">
                  <a16:creationId xmlns:a16="http://schemas.microsoft.com/office/drawing/2014/main" id="{79D9C329-77C6-47B2-9F87-F913F3EBEAF7}"/>
                </a:ext>
              </a:extLst>
            </p:cNvPr>
            <p:cNvPicPr>
              <a:picLocks noChangeAspect="1"/>
            </p:cNvPicPr>
            <p:nvPr/>
          </p:nvPicPr>
          <p:blipFill>
            <a:blip r:embed="rId2"/>
            <a:stretch>
              <a:fillRect/>
            </a:stretch>
          </p:blipFill>
          <p:spPr>
            <a:xfrm>
              <a:off x="1227137" y="1989975"/>
              <a:ext cx="4424363" cy="2809875"/>
            </a:xfrm>
            <a:prstGeom prst="rect">
              <a:avLst/>
            </a:prstGeom>
          </p:spPr>
        </p:pic>
        <p:pic>
          <p:nvPicPr>
            <p:cNvPr id="6" name="Picture 5" descr="Chart, histogram&#10;&#10;Description automatically generated">
              <a:extLst>
                <a:ext uri="{FF2B5EF4-FFF2-40B4-BE49-F238E27FC236}">
                  <a16:creationId xmlns:a16="http://schemas.microsoft.com/office/drawing/2014/main" id="{150FBF13-3A24-46E9-98D4-FB23D963C1AB}"/>
                </a:ext>
              </a:extLst>
            </p:cNvPr>
            <p:cNvPicPr>
              <a:picLocks noChangeAspect="1"/>
            </p:cNvPicPr>
            <p:nvPr/>
          </p:nvPicPr>
          <p:blipFill>
            <a:blip r:embed="rId3"/>
            <a:stretch>
              <a:fillRect/>
            </a:stretch>
          </p:blipFill>
          <p:spPr>
            <a:xfrm>
              <a:off x="6152523" y="1989975"/>
              <a:ext cx="4331297" cy="2809875"/>
            </a:xfrm>
            <a:prstGeom prst="rect">
              <a:avLst/>
            </a:prstGeom>
          </p:spPr>
        </p:pic>
      </p:grpSp>
    </p:spTree>
    <p:extLst>
      <p:ext uri="{BB962C8B-B14F-4D97-AF65-F5344CB8AC3E}">
        <p14:creationId xmlns:p14="http://schemas.microsoft.com/office/powerpoint/2010/main" val="247204492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documentManagement/types"/>
    <ds:schemaRef ds:uri="http://www.w3.org/XML/1998/namespace"/>
    <ds:schemaRef ds:uri="http://purl.org/dc/terms/"/>
    <ds:schemaRef ds:uri="71af3243-3dd4-4a8d-8c0d-dd76da1f02a5"/>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{9C805E44-FB95-4F9F-B9FD-2A5C714F7680}tf22712842_win32</Template>
  <TotalTime>709</TotalTime>
  <Words>3100</Words>
  <Application>Microsoft Office PowerPoint</Application>
  <PresentationFormat>Widescreen</PresentationFormat>
  <Paragraphs>415</Paragraphs>
  <Slides>37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Bookman Old Style</vt:lpstr>
      <vt:lpstr>Calibri</vt:lpstr>
      <vt:lpstr>Cambria Math</vt:lpstr>
      <vt:lpstr>Courier New</vt:lpstr>
      <vt:lpstr>Franklin Gothic Book</vt:lpstr>
      <vt:lpstr>Wingdings</vt:lpstr>
      <vt:lpstr>1_RetrospectVTI</vt:lpstr>
      <vt:lpstr>Microsoft Word Document</vt:lpstr>
      <vt:lpstr>Healthcare Data Challenge</vt:lpstr>
      <vt:lpstr>The Problem</vt:lpstr>
      <vt:lpstr>Proposed Approach</vt:lpstr>
      <vt:lpstr>Exploratory Data Analysis (Part 1 – Data Preparation)</vt:lpstr>
      <vt:lpstr>Exploratory Data Analysis (Part 1 – Data Preparation)</vt:lpstr>
      <vt:lpstr>Exploratory Data Analysis (Part 1 – Data Preparation)</vt:lpstr>
      <vt:lpstr>Exploratory Data Analysis (Part 1 – Data Preparation)</vt:lpstr>
      <vt:lpstr>Exploratory Data Analysis (Part 2 – Univariate Analysis [Numerical Variables])</vt:lpstr>
      <vt:lpstr>Exploratory Data Analysis (Part 2 – Univariate Analysis [Numerical Variables])</vt:lpstr>
      <vt:lpstr>Exploratory Data Analysis (Part 2 – Univariate Analysis [Numerical Variables])</vt:lpstr>
      <vt:lpstr>Exploratory Data Analysis (Part 2 – Univariate Analysis [Numerical Variables])</vt:lpstr>
      <vt:lpstr>Exploratory Data Analysis (Part 2 – Univariate Analysis [Numerical Variables])</vt:lpstr>
      <vt:lpstr>Exploratory Data Analysis (Part 2 – Univariate Analysis [Categorical Variables])</vt:lpstr>
      <vt:lpstr>Exploratory Data Analysis (Part 3 – Bivariate Analysis [Numerical Variables])</vt:lpstr>
      <vt:lpstr>Exploratory Data Analysis (Part 3 – Bivariate Analysis [Numerical Variables])</vt:lpstr>
      <vt:lpstr>Exploratory Data Analysis (Part 3 – Bivariate Analysis [Binary Variables])</vt:lpstr>
      <vt:lpstr>Exploratory Data Analysis (Part 3 – Bivariate Analysis [Binary Variables])</vt:lpstr>
      <vt:lpstr>Exploratory Data Analysis (Part 3 – Bivariate Analysis [Binary Variables])</vt:lpstr>
      <vt:lpstr>Exploratory Data Analysis Key Insights</vt:lpstr>
      <vt:lpstr>Dimensionality Reduction (Part 1 – PCA)</vt:lpstr>
      <vt:lpstr>Dimensionality Reduction (Part 1 – PCA)</vt:lpstr>
      <vt:lpstr>Dimensionality Reduction (Part 2 – tSNE)</vt:lpstr>
      <vt:lpstr>Dimensionality Reduction (Part 2 – tSNE)</vt:lpstr>
      <vt:lpstr>Dimensionality Reduction Key Insights</vt:lpstr>
      <vt:lpstr>Model Development Linear Regression Model</vt:lpstr>
      <vt:lpstr>Model Development Linear Regression Model</vt:lpstr>
      <vt:lpstr>Model Development Linear Regression Model</vt:lpstr>
      <vt:lpstr>Model Development Decision Tree Regressor</vt:lpstr>
      <vt:lpstr>Model Development Decision Tree Regressor (Tuned)</vt:lpstr>
      <vt:lpstr>Model Development Decision Tree Regressor (Tuned)</vt:lpstr>
      <vt:lpstr>Model Development Random Forest Regressor</vt:lpstr>
      <vt:lpstr>Model Development Random Forest Regressor (Tuned)</vt:lpstr>
      <vt:lpstr>PowerPoint Presentation</vt:lpstr>
      <vt:lpstr>Key Insights</vt:lpstr>
      <vt:lpstr>Key Insights</vt:lpstr>
      <vt:lpstr>Conclusions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Data Challenge</dc:title>
  <dc:creator>Kevin Goh</dc:creator>
  <cp:lastModifiedBy>Kevin Goh</cp:lastModifiedBy>
  <cp:revision>2</cp:revision>
  <dcterms:created xsi:type="dcterms:W3CDTF">2021-08-25T15:13:02Z</dcterms:created>
  <dcterms:modified xsi:type="dcterms:W3CDTF">2021-08-26T03:02:33Z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